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463" r:id="rId2"/>
    <p:sldId id="493" r:id="rId3"/>
    <p:sldId id="490" r:id="rId4"/>
    <p:sldId id="484" r:id="rId5"/>
    <p:sldId id="485" r:id="rId6"/>
    <p:sldId id="488" r:id="rId7"/>
    <p:sldId id="477" r:id="rId8"/>
    <p:sldId id="492" r:id="rId9"/>
    <p:sldId id="489" r:id="rId10"/>
    <p:sldId id="473" r:id="rId11"/>
    <p:sldId id="472" r:id="rId12"/>
    <p:sldId id="475" r:id="rId13"/>
    <p:sldId id="474" r:id="rId14"/>
    <p:sldId id="476" r:id="rId15"/>
    <p:sldId id="479" r:id="rId16"/>
    <p:sldId id="483" r:id="rId17"/>
    <p:sldId id="491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1831"/>
    <a:srgbClr val="48FF2E"/>
    <a:srgbClr val="B1D1E3"/>
    <a:srgbClr val="D0E8F2"/>
    <a:srgbClr val="FAF8C8"/>
    <a:srgbClr val="F4DAA9"/>
    <a:srgbClr val="D0E6F3"/>
    <a:srgbClr val="D5E2B6"/>
    <a:srgbClr val="FFFF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52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77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BA2A36-02EC-4F19-A608-D9F1E4ED4A36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113C5-1A30-4611-BD4D-1F44C8AA0A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456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D113C5-1A30-4611-BD4D-1F44C8AA0A6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378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9019617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4221821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0903146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280EA-E409-45D7-B08B-EBAA686E6FFA}" type="datetimeFigureOut">
              <a:rPr lang="ko-KR" altLang="en-US" smtClean="0"/>
              <a:t>2021-06-15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FC8F0-0D54-4B1C-8878-135EF4936F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4876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44408" y="6453336"/>
            <a:ext cx="720651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300" b="1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C05874B-9B9F-4493-8E60-7F855371FC3C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808285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</p:sldLayoutIdLst>
  <p:transition>
    <p:zoom/>
  </p:transition>
  <p:hf hdr="0" ft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bg1"/>
          </a:solidFill>
          <a:latin typeface="Arial" pitchFamily="34" charset="0"/>
          <a:ea typeface="HY견고딕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bg1"/>
          </a:solidFill>
          <a:latin typeface="Arial" pitchFamily="34" charset="0"/>
          <a:ea typeface="HY견고딕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bg1"/>
          </a:solidFill>
          <a:latin typeface="Arial" pitchFamily="34" charset="0"/>
          <a:ea typeface="HY견고딕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bg1"/>
          </a:solidFill>
          <a:latin typeface="Arial" pitchFamily="34" charset="0"/>
          <a:ea typeface="HY견고딕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800">
          <a:solidFill>
            <a:schemeClr val="bg1"/>
          </a:solidFill>
          <a:latin typeface="HY견고딕" pitchFamily="18" charset="-127"/>
          <a:ea typeface="HY견고딕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800">
          <a:solidFill>
            <a:schemeClr val="bg1"/>
          </a:solidFill>
          <a:latin typeface="HY견고딕" pitchFamily="18" charset="-127"/>
          <a:ea typeface="HY견고딕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800">
          <a:solidFill>
            <a:schemeClr val="bg1"/>
          </a:solidFill>
          <a:latin typeface="HY견고딕" pitchFamily="18" charset="-127"/>
          <a:ea typeface="HY견고딕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800">
          <a:solidFill>
            <a:schemeClr val="bg1"/>
          </a:solidFill>
          <a:latin typeface="HY견고딕" pitchFamily="18" charset="-127"/>
          <a:ea typeface="HY견고딕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B2E7C-601A-4D27-85F1-83FE2CAFF5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070" y="1132898"/>
            <a:ext cx="8179860" cy="1277793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altLang="ko-KR" b="1" kern="1200" dirty="0">
                <a:solidFill>
                  <a:srgbClr val="000099"/>
                </a:solidFill>
                <a:latin typeface="+mn-lt"/>
                <a:ea typeface="+mn-ea"/>
                <a:cs typeface="+mn-cs"/>
              </a:rPr>
              <a:t>Development of probiotics supplementation in Autism Spectrum Disorder (ASD)</a:t>
            </a:r>
            <a:endParaRPr lang="en-US" b="1" kern="1200" dirty="0">
              <a:solidFill>
                <a:srgbClr val="000099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25202F-C345-46C1-B648-735D5A901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FC8F0-0D54-4B1C-8878-135EF4936F33}" type="slidenum">
              <a:rPr lang="ko-KR" altLang="en-US" smtClean="0"/>
              <a:t>1</a:t>
            </a:fld>
            <a:endParaRPr lang="ko-KR" alt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0670C0-82E6-42F3-B82C-43CABAC8F5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4" t="8569" r="4" b="17324"/>
          <a:stretch/>
        </p:blipFill>
        <p:spPr>
          <a:xfrm>
            <a:off x="-397" y="6390403"/>
            <a:ext cx="9144793" cy="46082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435B2D-19BA-4DDE-BF5F-CBC2DEDE3F1F}"/>
              </a:ext>
            </a:extLst>
          </p:cNvPr>
          <p:cNvSpPr txBox="1"/>
          <p:nvPr/>
        </p:nvSpPr>
        <p:spPr>
          <a:xfrm>
            <a:off x="5790631" y="3947362"/>
            <a:ext cx="3265638" cy="18928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kumimoji="1" lang="en-US" sz="1600" b="1" dirty="0">
                <a:solidFill>
                  <a:schemeClr val="accent3">
                    <a:lumMod val="50000"/>
                  </a:schemeClr>
                </a:solidFill>
              </a:rPr>
              <a:t>Project Principal Investigator</a:t>
            </a:r>
          </a:p>
          <a:p>
            <a:r>
              <a:rPr kumimoji="1" lang="en-US" sz="1600" dirty="0" err="1">
                <a:solidFill>
                  <a:schemeClr val="accent3">
                    <a:lumMod val="50000"/>
                  </a:schemeClr>
                </a:solidFill>
              </a:rPr>
              <a:t>Byong</a:t>
            </a:r>
            <a:r>
              <a:rPr kumimoji="1" lang="en-US" sz="1600" dirty="0">
                <a:solidFill>
                  <a:schemeClr val="accent3">
                    <a:lumMod val="50000"/>
                  </a:schemeClr>
                </a:solidFill>
              </a:rPr>
              <a:t>-Hun Jeon</a:t>
            </a:r>
          </a:p>
          <a:p>
            <a:r>
              <a:rPr kumimoji="1" lang="en-US" sz="1600" dirty="0">
                <a:solidFill>
                  <a:schemeClr val="accent3">
                    <a:lumMod val="50000"/>
                  </a:schemeClr>
                </a:solidFill>
              </a:rPr>
              <a:t>Professor</a:t>
            </a:r>
          </a:p>
          <a:p>
            <a:r>
              <a:rPr kumimoji="1" lang="en-US" sz="1600" dirty="0">
                <a:solidFill>
                  <a:schemeClr val="accent3">
                    <a:lumMod val="50000"/>
                  </a:schemeClr>
                </a:solidFill>
              </a:rPr>
              <a:t>Department of Earth Resources &amp;</a:t>
            </a:r>
          </a:p>
          <a:p>
            <a:r>
              <a:rPr kumimoji="1" lang="en-US" sz="1600" dirty="0">
                <a:solidFill>
                  <a:schemeClr val="accent3">
                    <a:lumMod val="50000"/>
                  </a:schemeClr>
                </a:solidFill>
              </a:rPr>
              <a:t>Environmental Engineering</a:t>
            </a:r>
          </a:p>
          <a:p>
            <a:r>
              <a:rPr kumimoji="1" lang="en-US" sz="1600" dirty="0" err="1">
                <a:solidFill>
                  <a:schemeClr val="accent3">
                    <a:lumMod val="50000"/>
                  </a:schemeClr>
                </a:solidFill>
              </a:rPr>
              <a:t>Hanyang</a:t>
            </a:r>
            <a:r>
              <a:rPr kumimoji="1" lang="en-US" sz="1600" dirty="0">
                <a:solidFill>
                  <a:schemeClr val="accent3">
                    <a:lumMod val="50000"/>
                  </a:schemeClr>
                </a:solidFill>
              </a:rPr>
              <a:t> University</a:t>
            </a:r>
          </a:p>
          <a:p>
            <a:r>
              <a:rPr kumimoji="1" lang="en-US" sz="1600" dirty="0">
                <a:solidFill>
                  <a:schemeClr val="accent3">
                    <a:lumMod val="50000"/>
                  </a:schemeClr>
                </a:solidFill>
              </a:rPr>
              <a:t>Seoul, Republic of Korea</a:t>
            </a:r>
            <a:endParaRPr kumimoji="1" lang="en-US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6539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5D5FDD-541B-4328-AEFA-E761FBC3818B}"/>
              </a:ext>
            </a:extLst>
          </p:cNvPr>
          <p:cNvSpPr txBox="1"/>
          <p:nvPr/>
        </p:nvSpPr>
        <p:spPr>
          <a:xfrm>
            <a:off x="0" y="0"/>
            <a:ext cx="4572000" cy="6900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Probiotics</a:t>
            </a:r>
          </a:p>
          <a:p>
            <a:endParaRPr lang="en-US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30188" indent="-230188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Probiotics are live microorganisms that when administered in adequate amounts can confer a health benefit. They can be found in foods such as yoghurts but also as food supplements. They can help with the following:</a:t>
            </a:r>
          </a:p>
          <a:p>
            <a:pPr marL="461963" indent="-231775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digestive issues</a:t>
            </a:r>
            <a:r>
              <a:rPr lang="en-US" sz="1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such as bloating, IBS and antibiotic-associated diarrhea </a:t>
            </a:r>
          </a:p>
          <a:p>
            <a:pPr marL="461963" indent="-231775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lactose intolerance</a:t>
            </a:r>
          </a:p>
          <a:p>
            <a:pPr marL="461963" indent="-231775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supporting the immune system</a:t>
            </a:r>
          </a:p>
          <a:p>
            <a:pPr marL="461963" indent="-231775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There is also new emerging evidence that probiotics can influence the </a:t>
            </a:r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gut-brain axis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 stress and mood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230188" indent="-230188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The effects of probiotics depend on the properties of the individual strain(s) present. It is important to understand that not all probiotics are the same. Each probiotic is unique – they all act differently and have different effects. It is important to choose a probiotic that is </a:t>
            </a:r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clinically studied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tailored to the health condition </a:t>
            </a:r>
            <a:r>
              <a:rPr lang="en-US" sz="1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(Sanders et al., 2013)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3CC03708-AABA-407D-A8F7-23223329C75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8" t="43066" r="3390" b="7119"/>
          <a:stretch/>
        </p:blipFill>
        <p:spPr>
          <a:xfrm>
            <a:off x="4629795" y="1293090"/>
            <a:ext cx="4416068" cy="471978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02218332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F98DF15-351F-488E-AF52-3AF3A3E8DC99}"/>
              </a:ext>
            </a:extLst>
          </p:cNvPr>
          <p:cNvSpPr txBox="1"/>
          <p:nvPr/>
        </p:nvSpPr>
        <p:spPr>
          <a:xfrm>
            <a:off x="-1" y="1422540"/>
            <a:ext cx="3362325" cy="48760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2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400" b="0" i="0" dirty="0">
                <a:solidFill>
                  <a:srgbClr val="131413"/>
                </a:solidFill>
                <a:effectLst/>
              </a:rPr>
              <a:t>Direct activation of the </a:t>
            </a:r>
            <a:r>
              <a:rPr lang="en-US" sz="1400" b="0" i="0" dirty="0" err="1">
                <a:solidFill>
                  <a:srgbClr val="FF0000"/>
                </a:solidFill>
                <a:effectLst/>
              </a:rPr>
              <a:t>vagus</a:t>
            </a:r>
            <a:r>
              <a:rPr lang="en-US" sz="1400" b="0" i="0" dirty="0">
                <a:solidFill>
                  <a:srgbClr val="FF0000"/>
                </a:solidFill>
                <a:effectLst/>
              </a:rPr>
              <a:t> nerve </a:t>
            </a:r>
            <a:r>
              <a:rPr lang="en-US" sz="1400" b="0" i="0" dirty="0">
                <a:solidFill>
                  <a:srgbClr val="131413"/>
                </a:solidFill>
                <a:effectLst/>
              </a:rPr>
              <a:t>from the enteric nervous system to the </a:t>
            </a:r>
            <a:r>
              <a:rPr lang="en-US" sz="1400" b="0" i="0" dirty="0">
                <a:solidFill>
                  <a:srgbClr val="FF0000"/>
                </a:solidFill>
                <a:effectLst/>
              </a:rPr>
              <a:t>CNS</a:t>
            </a:r>
            <a:r>
              <a:rPr lang="en-US" sz="1400" b="0" i="0" dirty="0">
                <a:solidFill>
                  <a:srgbClr val="131413"/>
                </a:solidFill>
                <a:effectLst/>
              </a:rPr>
              <a:t>. </a:t>
            </a:r>
          </a:p>
          <a:p>
            <a:pPr marL="342900" indent="-342900" algn="just">
              <a:lnSpc>
                <a:spcPct val="12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400" i="0" dirty="0">
                <a:solidFill>
                  <a:srgbClr val="131413"/>
                </a:solidFill>
                <a:effectLst/>
              </a:rPr>
              <a:t>Production of or induction of various metabolites that pass through the </a:t>
            </a:r>
            <a:r>
              <a:rPr lang="en-US" sz="1400" i="0" dirty="0">
                <a:solidFill>
                  <a:srgbClr val="FF0000"/>
                </a:solidFill>
                <a:effectLst/>
              </a:rPr>
              <a:t>intestinal barrier </a:t>
            </a:r>
            <a:r>
              <a:rPr lang="en-US" sz="1400" i="0" dirty="0">
                <a:solidFill>
                  <a:srgbClr val="131413"/>
                </a:solidFill>
                <a:effectLst/>
              </a:rPr>
              <a:t>and into the circulatory system, where they may cross the </a:t>
            </a:r>
            <a:r>
              <a:rPr lang="en-US" sz="1400" i="0" dirty="0">
                <a:solidFill>
                  <a:srgbClr val="FF0000"/>
                </a:solidFill>
                <a:effectLst/>
              </a:rPr>
              <a:t>blood-brain barrier</a:t>
            </a:r>
            <a:r>
              <a:rPr lang="en-US" sz="1400" i="0" dirty="0">
                <a:solidFill>
                  <a:srgbClr val="131413"/>
                </a:solidFill>
                <a:effectLst/>
              </a:rPr>
              <a:t> to regulate neurological function 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(</a:t>
            </a:r>
            <a:r>
              <a:rPr lang="en-US" sz="1400" i="0" dirty="0" err="1">
                <a:solidFill>
                  <a:srgbClr val="0000FF"/>
                </a:solidFill>
                <a:effectLst/>
              </a:rPr>
              <a:t>Abdellatif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 et al., 2020)</a:t>
            </a:r>
            <a:r>
              <a:rPr lang="en-US" sz="1400" i="0" dirty="0">
                <a:solidFill>
                  <a:srgbClr val="131413"/>
                </a:solidFill>
                <a:effectLst/>
              </a:rPr>
              <a:t>.</a:t>
            </a:r>
          </a:p>
          <a:p>
            <a:pPr marL="342900" indent="-342900" algn="just">
              <a:lnSpc>
                <a:spcPct val="12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400" i="0" dirty="0">
                <a:solidFill>
                  <a:srgbClr val="FF0000"/>
                </a:solidFill>
                <a:effectLst/>
              </a:rPr>
              <a:t>Microbial associated molecular patterns</a:t>
            </a:r>
            <a:r>
              <a:rPr lang="en-US" sz="1400" i="0" dirty="0">
                <a:solidFill>
                  <a:srgbClr val="131413"/>
                </a:solidFill>
                <a:effectLst/>
              </a:rPr>
              <a:t> (MAMPs, such as LPS, BLP, and PSA) and metabolites produced by the microbiome can signal to the immune system. Immune cells (and particularly their cytokines) can influence neurophysiology.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FD16AD-5313-4C26-B935-2ACFBBBE3478}"/>
              </a:ext>
            </a:extLst>
          </p:cNvPr>
          <p:cNvSpPr txBox="1"/>
          <p:nvPr/>
        </p:nvSpPr>
        <p:spPr>
          <a:xfrm>
            <a:off x="0" y="92366"/>
            <a:ext cx="9144000" cy="461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en-US" sz="2200" b="1" i="0" dirty="0">
                <a:effectLst/>
                <a:latin typeface="+mj-lt"/>
              </a:rPr>
              <a:t>Pathways Linking the Microbiome and Central Nervous System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251538-9EFB-4FB1-94E4-CB923692A5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9" t="2042" r="9727" b="1755"/>
          <a:stretch/>
        </p:blipFill>
        <p:spPr>
          <a:xfrm>
            <a:off x="3446029" y="1451104"/>
            <a:ext cx="5669280" cy="459028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4DF4FD9-90B4-4B34-A0B5-607905CE1CC6}"/>
              </a:ext>
            </a:extLst>
          </p:cNvPr>
          <p:cNvSpPr txBox="1"/>
          <p:nvPr/>
        </p:nvSpPr>
        <p:spPr>
          <a:xfrm>
            <a:off x="3446029" y="6108068"/>
            <a:ext cx="5669280" cy="293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en-US" sz="1200" b="1" i="0" dirty="0">
                <a:effectLst/>
              </a:rPr>
              <a:t>Figure 1: </a:t>
            </a:r>
            <a:r>
              <a:rPr lang="en-US" sz="1200" i="0" dirty="0">
                <a:effectLst/>
              </a:rPr>
              <a:t>Intestinal microbiome interacting with central nervous system.*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D5051CC-16BA-4434-B299-B95183AC98F8}"/>
              </a:ext>
            </a:extLst>
          </p:cNvPr>
          <p:cNvSpPr txBox="1"/>
          <p:nvPr/>
        </p:nvSpPr>
        <p:spPr>
          <a:xfrm>
            <a:off x="-1" y="829808"/>
            <a:ext cx="9001125" cy="585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 algn="just">
              <a:lnSpc>
                <a:spcPct val="120000"/>
              </a:lnSpc>
              <a:spcAft>
                <a:spcPts val="600"/>
              </a:spcAft>
            </a:pPr>
            <a:r>
              <a:rPr lang="en-US" sz="1400" i="0" dirty="0">
                <a:solidFill>
                  <a:srgbClr val="0000FF"/>
                </a:solidFill>
                <a:effectLst/>
              </a:rPr>
              <a:t>Signals</a:t>
            </a:r>
            <a:r>
              <a:rPr lang="en-US" sz="1400" i="0" dirty="0">
                <a:effectLst/>
              </a:rPr>
              <a:t> from the 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intestinal microbiome </a:t>
            </a:r>
            <a:r>
              <a:rPr lang="en-US" sz="1400" i="0" dirty="0">
                <a:effectLst/>
              </a:rPr>
              <a:t>may potentially traffic to the 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central nervous system </a:t>
            </a:r>
            <a:r>
              <a:rPr lang="en-US" sz="1400" i="0" dirty="0">
                <a:effectLst/>
              </a:rPr>
              <a:t>(CNS) via several mechanisms</a:t>
            </a:r>
            <a:r>
              <a:rPr lang="en-US" sz="1400" dirty="0">
                <a:solidFill>
                  <a:srgbClr val="131413"/>
                </a:solidFill>
              </a:rPr>
              <a:t>:</a:t>
            </a:r>
            <a:endParaRPr lang="en-US" sz="1400" b="0" i="0" dirty="0">
              <a:solidFill>
                <a:srgbClr val="131413"/>
              </a:solidFill>
              <a:effectLst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5DFE32-4F0B-4782-8121-76429FCF5301}"/>
              </a:ext>
            </a:extLst>
          </p:cNvPr>
          <p:cNvSpPr txBox="1"/>
          <p:nvPr/>
        </p:nvSpPr>
        <p:spPr>
          <a:xfrm>
            <a:off x="28691" y="6511718"/>
            <a:ext cx="914400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*Timothy R. Sampson and Sarkis K. Mazmanian. Control of Brain Development, Function, and Behavior by the Microbiome. </a:t>
            </a:r>
            <a:r>
              <a:rPr 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Cell Host Microbe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2015, 17(5), 565–576. </a:t>
            </a:r>
          </a:p>
        </p:txBody>
      </p:sp>
    </p:spTree>
    <p:extLst>
      <p:ext uri="{BB962C8B-B14F-4D97-AF65-F5344CB8AC3E}">
        <p14:creationId xmlns:p14="http://schemas.microsoft.com/office/powerpoint/2010/main" val="3492722942"/>
      </p:ext>
    </p:extLst>
  </p:cSld>
  <p:clrMapOvr>
    <a:masterClrMapping/>
  </p:clrMapOvr>
  <p:transition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59E333-9A2D-41A5-9AAE-B61DAB1ABD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07" t="2828" r="675" b="3838"/>
          <a:stretch/>
        </p:blipFill>
        <p:spPr>
          <a:xfrm>
            <a:off x="3407362" y="754104"/>
            <a:ext cx="5622258" cy="491327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F98DF15-351F-488E-AF52-3AF3A3E8DC99}"/>
              </a:ext>
            </a:extLst>
          </p:cNvPr>
          <p:cNvSpPr txBox="1"/>
          <p:nvPr/>
        </p:nvSpPr>
        <p:spPr>
          <a:xfrm>
            <a:off x="-2" y="1023404"/>
            <a:ext cx="3143251" cy="4617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400" b="1" i="0" dirty="0">
                <a:solidFill>
                  <a:srgbClr val="FF0000"/>
                </a:solidFill>
                <a:effectLst/>
              </a:rPr>
              <a:t>Gut dysbiosis </a:t>
            </a:r>
            <a:r>
              <a:rPr lang="en-US" sz="1400" b="0" i="0" dirty="0">
                <a:solidFill>
                  <a:srgbClr val="131413"/>
                </a:solidFill>
                <a:effectLst/>
              </a:rPr>
              <a:t>leads to increased </a:t>
            </a:r>
            <a:r>
              <a:rPr lang="en-US" sz="1400" b="0" i="0" dirty="0">
                <a:solidFill>
                  <a:srgbClr val="FF0000"/>
                </a:solidFill>
                <a:effectLst/>
              </a:rPr>
              <a:t>inflammation</a:t>
            </a:r>
            <a:r>
              <a:rPr lang="en-US" sz="1400" b="0" i="0" dirty="0">
                <a:solidFill>
                  <a:srgbClr val="131413"/>
                </a:solidFill>
                <a:effectLst/>
              </a:rPr>
              <a:t>, activation of the HPA (</a:t>
            </a:r>
            <a:r>
              <a:rPr lang="en-US" sz="1400" b="0" i="0" dirty="0" err="1">
                <a:solidFill>
                  <a:srgbClr val="131413"/>
                </a:solidFill>
                <a:effectLst/>
              </a:rPr>
              <a:t>hypothalamuspituitary</a:t>
            </a:r>
            <a:r>
              <a:rPr lang="en-US" sz="1400" b="0" i="0" dirty="0">
                <a:solidFill>
                  <a:srgbClr val="131413"/>
                </a:solidFill>
                <a:effectLst/>
              </a:rPr>
              <a:t> gland-adrenal gland) axis, and altered levels of  neurotransmitters and </a:t>
            </a:r>
            <a:r>
              <a:rPr lang="en-US" sz="1400" b="0" i="0" dirty="0">
                <a:solidFill>
                  <a:srgbClr val="FF0000"/>
                </a:solidFill>
                <a:effectLst/>
              </a:rPr>
              <a:t>bacterial metabolites</a:t>
            </a:r>
            <a:r>
              <a:rPr lang="en-US" sz="1400" b="0" i="0" dirty="0">
                <a:solidFill>
                  <a:srgbClr val="131413"/>
                </a:solidFill>
                <a:effectLst/>
              </a:rPr>
              <a:t>, contributing to </a:t>
            </a:r>
            <a:r>
              <a:rPr lang="en-US" sz="1400" b="0" i="0" dirty="0">
                <a:solidFill>
                  <a:srgbClr val="FF0000"/>
                </a:solidFill>
                <a:effectLst/>
              </a:rPr>
              <a:t>abnormal signaling</a:t>
            </a:r>
            <a:r>
              <a:rPr lang="en-US" sz="1400" b="0" i="0" dirty="0">
                <a:solidFill>
                  <a:srgbClr val="131413"/>
                </a:solidFill>
                <a:effectLst/>
              </a:rPr>
              <a:t> through the </a:t>
            </a:r>
            <a:r>
              <a:rPr lang="en-US" sz="1400" b="0" i="0" dirty="0" err="1">
                <a:solidFill>
                  <a:srgbClr val="131413"/>
                </a:solidFill>
                <a:effectLst/>
              </a:rPr>
              <a:t>vagus</a:t>
            </a:r>
            <a:r>
              <a:rPr lang="en-US" sz="1400" dirty="0">
                <a:solidFill>
                  <a:srgbClr val="131413"/>
                </a:solidFill>
              </a:rPr>
              <a:t> </a:t>
            </a:r>
            <a:r>
              <a:rPr lang="en-US" sz="1400" b="0" i="0" dirty="0">
                <a:solidFill>
                  <a:srgbClr val="131413"/>
                </a:solidFill>
                <a:effectLst/>
              </a:rPr>
              <a:t>nerve.</a:t>
            </a:r>
          </a:p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400" b="0" i="0" dirty="0">
                <a:solidFill>
                  <a:srgbClr val="FF0000"/>
                </a:solidFill>
                <a:effectLst/>
              </a:rPr>
              <a:t>Reduced integrity </a:t>
            </a:r>
            <a:r>
              <a:rPr lang="en-US" sz="1400" b="0" i="0" dirty="0">
                <a:solidFill>
                  <a:srgbClr val="131413"/>
                </a:solidFill>
                <a:effectLst/>
              </a:rPr>
              <a:t>of the </a:t>
            </a:r>
            <a:r>
              <a:rPr lang="en-US" sz="1400" b="0" i="0" dirty="0">
                <a:solidFill>
                  <a:srgbClr val="FF0000"/>
                </a:solidFill>
                <a:effectLst/>
              </a:rPr>
              <a:t>gastrointestinal barrier </a:t>
            </a:r>
            <a:r>
              <a:rPr lang="en-US" sz="1400" b="0" i="0" dirty="0">
                <a:solidFill>
                  <a:srgbClr val="131413"/>
                </a:solidFill>
                <a:effectLst/>
              </a:rPr>
              <a:t>triggers bacterial migration (</a:t>
            </a:r>
            <a:r>
              <a:rPr lang="en-US" sz="1400" b="0" i="0" dirty="0">
                <a:solidFill>
                  <a:srgbClr val="FF0000"/>
                </a:solidFill>
                <a:effectLst/>
              </a:rPr>
              <a:t>“leaky gut”</a:t>
            </a:r>
            <a:r>
              <a:rPr lang="en-US" sz="1400" b="0" i="0" dirty="0">
                <a:solidFill>
                  <a:srgbClr val="131413"/>
                </a:solidFill>
                <a:effectLst/>
              </a:rPr>
              <a:t>) and </a:t>
            </a:r>
            <a:r>
              <a:rPr lang="en-US" sz="1400" b="0" i="0" dirty="0">
                <a:solidFill>
                  <a:srgbClr val="FF0000"/>
                </a:solidFill>
                <a:effectLst/>
              </a:rPr>
              <a:t>inflammation</a:t>
            </a:r>
            <a:r>
              <a:rPr lang="en-US" sz="1400" b="0" i="0" dirty="0">
                <a:solidFill>
                  <a:srgbClr val="131413"/>
                </a:solidFill>
                <a:effectLst/>
              </a:rPr>
              <a:t>.</a:t>
            </a:r>
          </a:p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400" b="0" i="0" dirty="0">
                <a:solidFill>
                  <a:srgbClr val="0000FF"/>
                </a:solidFill>
                <a:effectLst/>
              </a:rPr>
              <a:t>Inflammatory cytokines </a:t>
            </a:r>
            <a:r>
              <a:rPr lang="en-US" sz="1400" b="0" i="0" dirty="0">
                <a:solidFill>
                  <a:srgbClr val="131413"/>
                </a:solidFill>
                <a:effectLst/>
              </a:rPr>
              <a:t>induce the </a:t>
            </a:r>
            <a:r>
              <a:rPr lang="en-US" sz="1400" b="0" i="0" dirty="0">
                <a:solidFill>
                  <a:srgbClr val="C00000"/>
                </a:solidFill>
                <a:effectLst/>
              </a:rPr>
              <a:t>disruption</a:t>
            </a:r>
            <a:r>
              <a:rPr lang="en-US" sz="1400" b="0" i="0" dirty="0">
                <a:solidFill>
                  <a:srgbClr val="131413"/>
                </a:solidFill>
                <a:effectLst/>
              </a:rPr>
              <a:t> of </a:t>
            </a:r>
            <a:r>
              <a:rPr lang="en-US" sz="1400" b="0" i="0" dirty="0">
                <a:solidFill>
                  <a:srgbClr val="0000FF"/>
                </a:solidFill>
                <a:effectLst/>
              </a:rPr>
              <a:t>blood-brain barrier integrity (</a:t>
            </a:r>
            <a:r>
              <a:rPr lang="en-US" sz="1400" b="0" i="0" dirty="0" err="1">
                <a:solidFill>
                  <a:srgbClr val="0000FF"/>
                </a:solidFill>
                <a:effectLst/>
              </a:rPr>
              <a:t>Namhee</a:t>
            </a:r>
            <a:r>
              <a:rPr lang="en-US" sz="1400" b="0" i="0" dirty="0">
                <a:solidFill>
                  <a:srgbClr val="0000FF"/>
                </a:solidFill>
                <a:effectLst/>
              </a:rPr>
              <a:t> et al., 2018)</a:t>
            </a:r>
            <a:r>
              <a:rPr lang="en-US" sz="1400" b="0" i="0" dirty="0">
                <a:solidFill>
                  <a:srgbClr val="131413"/>
                </a:solidFill>
                <a:effectLst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FD16AD-5313-4C26-B935-2ACFBBBE3478}"/>
              </a:ext>
            </a:extLst>
          </p:cNvPr>
          <p:cNvSpPr txBox="1"/>
          <p:nvPr/>
        </p:nvSpPr>
        <p:spPr>
          <a:xfrm>
            <a:off x="0" y="92366"/>
            <a:ext cx="7841673" cy="494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en-US" sz="2400" b="1" i="0" dirty="0">
                <a:effectLst/>
                <a:latin typeface="+mj-lt"/>
              </a:rPr>
              <a:t>Gut </a:t>
            </a:r>
            <a:r>
              <a:rPr lang="en-US" sz="2300" b="1" i="0" dirty="0">
                <a:effectLst/>
                <a:latin typeface="+mj-lt"/>
              </a:rPr>
              <a:t>dysbiosis</a:t>
            </a:r>
            <a:r>
              <a:rPr lang="en-US" sz="2400" b="1" i="0" dirty="0">
                <a:effectLst/>
                <a:latin typeface="+mj-lt"/>
              </a:rPr>
              <a:t> mediated disruption of gut-brain axis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78A4C-A3F8-4298-8066-60FDBE45BD49}"/>
              </a:ext>
            </a:extLst>
          </p:cNvPr>
          <p:cNvSpPr txBox="1"/>
          <p:nvPr/>
        </p:nvSpPr>
        <p:spPr>
          <a:xfrm>
            <a:off x="-84337" y="6365524"/>
            <a:ext cx="922833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Namhee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Kim,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Misun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Yun, Young Joon Oh, and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Hak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-Jong Choi. Mind-altering with the gut: Modulation of the gut-brain axis with probiotics. Journal of Microbiology, 2018, 56(3), 172–182.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7E8174-E7C3-4403-ADE6-FD2F4DE6CF56}"/>
              </a:ext>
            </a:extLst>
          </p:cNvPr>
          <p:cNvSpPr txBox="1"/>
          <p:nvPr/>
        </p:nvSpPr>
        <p:spPr>
          <a:xfrm>
            <a:off x="3908078" y="5739450"/>
            <a:ext cx="462082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 dirty="0"/>
              <a:t>Figure 2.</a:t>
            </a:r>
            <a:r>
              <a:rPr lang="en-US" sz="1200" dirty="0"/>
              <a:t> Modulation of the gut-brain axis by gut dysbiosis.*</a:t>
            </a:r>
          </a:p>
        </p:txBody>
      </p:sp>
    </p:spTree>
    <p:extLst>
      <p:ext uri="{BB962C8B-B14F-4D97-AF65-F5344CB8AC3E}">
        <p14:creationId xmlns:p14="http://schemas.microsoft.com/office/powerpoint/2010/main" val="3557432556"/>
      </p:ext>
    </p:extLst>
  </p:cSld>
  <p:clrMapOvr>
    <a:masterClrMapping/>
  </p:clrMapOvr>
  <p:transition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F98DF15-351F-488E-AF52-3AF3A3E8DC99}"/>
              </a:ext>
            </a:extLst>
          </p:cNvPr>
          <p:cNvSpPr txBox="1"/>
          <p:nvPr/>
        </p:nvSpPr>
        <p:spPr>
          <a:xfrm>
            <a:off x="0" y="1242039"/>
            <a:ext cx="2854036" cy="43589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400" i="0" dirty="0">
                <a:solidFill>
                  <a:srgbClr val="0000FF"/>
                </a:solidFill>
                <a:effectLst/>
              </a:rPr>
              <a:t>Probiotics </a:t>
            </a:r>
            <a:r>
              <a:rPr lang="en-US" sz="1400" i="0" dirty="0">
                <a:effectLst/>
              </a:rPr>
              <a:t>are capable of fermenting complex carbohydrates into 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short chain fatty acids (SCFAs)</a:t>
            </a:r>
            <a:r>
              <a:rPr lang="en-US" sz="1400" i="0" dirty="0">
                <a:effectLst/>
              </a:rPr>
              <a:t>.</a:t>
            </a:r>
          </a:p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400" b="0" i="0" dirty="0">
                <a:effectLst/>
              </a:rPr>
              <a:t>The </a:t>
            </a:r>
            <a:r>
              <a:rPr lang="en-US" sz="1400" b="0" i="0" dirty="0">
                <a:solidFill>
                  <a:srgbClr val="0000FF"/>
                </a:solidFill>
                <a:effectLst/>
              </a:rPr>
              <a:t>blood-brain barrier (BBB)  </a:t>
            </a:r>
            <a:r>
              <a:rPr lang="en-US" sz="1400" b="0" i="0" dirty="0">
                <a:effectLst/>
              </a:rPr>
              <a:t>leads to a </a:t>
            </a:r>
            <a:r>
              <a:rPr lang="en-US" sz="1400" b="0" i="0" dirty="0">
                <a:solidFill>
                  <a:srgbClr val="0000FF"/>
                </a:solidFill>
                <a:effectLst/>
              </a:rPr>
              <a:t>tight </a:t>
            </a:r>
            <a:r>
              <a:rPr lang="en-US" sz="1400" b="0" i="0" dirty="0">
                <a:effectLst/>
              </a:rPr>
              <a:t>and selective </a:t>
            </a:r>
            <a:r>
              <a:rPr lang="en-US" sz="1400" b="0" i="0" dirty="0">
                <a:solidFill>
                  <a:srgbClr val="0000FF"/>
                </a:solidFill>
                <a:effectLst/>
              </a:rPr>
              <a:t>barrier</a:t>
            </a:r>
            <a:r>
              <a:rPr lang="en-US" sz="1400" b="0" i="0" dirty="0">
                <a:effectLst/>
              </a:rPr>
              <a:t>, preventing undesired metabolites from entering the </a:t>
            </a:r>
            <a:r>
              <a:rPr lang="en-US" sz="1400" b="0" i="0" dirty="0">
                <a:solidFill>
                  <a:srgbClr val="0000FF"/>
                </a:solidFill>
                <a:effectLst/>
              </a:rPr>
              <a:t>brain parenchyma.</a:t>
            </a:r>
          </a:p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400" b="0" i="0" dirty="0">
                <a:solidFill>
                  <a:srgbClr val="131413"/>
                </a:solidFill>
                <a:effectLst/>
              </a:rPr>
              <a:t>In the absence of microbial SCFA signaling and tight junction proteins, the </a:t>
            </a:r>
            <a:r>
              <a:rPr lang="en-US" sz="1400" b="0" i="0" dirty="0">
                <a:solidFill>
                  <a:srgbClr val="C00000"/>
                </a:solidFill>
                <a:effectLst/>
              </a:rPr>
              <a:t>permeability of the BBB increases </a:t>
            </a:r>
            <a:r>
              <a:rPr lang="en-US" sz="1400" b="0" i="0" dirty="0">
                <a:solidFill>
                  <a:srgbClr val="131413"/>
                </a:solidFill>
                <a:effectLst/>
              </a:rPr>
              <a:t>with a loss of selective barrier to serum metabolites.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FD16AD-5313-4C26-B935-2ACFBBBE3478}"/>
              </a:ext>
            </a:extLst>
          </p:cNvPr>
          <p:cNvSpPr txBox="1"/>
          <p:nvPr/>
        </p:nvSpPr>
        <p:spPr>
          <a:xfrm>
            <a:off x="0" y="92366"/>
            <a:ext cx="7841673" cy="494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en-US" sz="2300" b="1" i="0" dirty="0">
                <a:effectLst/>
                <a:latin typeface="+mj-lt"/>
              </a:rPr>
              <a:t>Probiotics and blood-brain barrier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DA73B5-9E32-47A8-94BC-8A27A9A8D3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87" t="3438" r="2300" b="1843"/>
          <a:stretch/>
        </p:blipFill>
        <p:spPr>
          <a:xfrm>
            <a:off x="2899353" y="936626"/>
            <a:ext cx="6216072" cy="466436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38E6205-4536-435B-AEB0-A0E10B91051F}"/>
              </a:ext>
            </a:extLst>
          </p:cNvPr>
          <p:cNvSpPr txBox="1"/>
          <p:nvPr/>
        </p:nvSpPr>
        <p:spPr>
          <a:xfrm>
            <a:off x="2899353" y="5667664"/>
            <a:ext cx="6217920" cy="995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en-US" sz="1200" b="1" i="0" dirty="0">
                <a:effectLst/>
              </a:rPr>
              <a:t>Figure 3. </a:t>
            </a:r>
            <a:r>
              <a:rPr lang="en-US" sz="1200" i="0" dirty="0">
                <a:effectLst/>
              </a:rPr>
              <a:t>A) Microbially-produced SCFAs signal to epithelial cells creates BBB and increase production of the tight junction proteins claudin-5 and </a:t>
            </a:r>
            <a:r>
              <a:rPr lang="en-US" sz="1200" i="0" dirty="0" err="1">
                <a:effectLst/>
              </a:rPr>
              <a:t>occludin</a:t>
            </a:r>
            <a:r>
              <a:rPr lang="en-US" sz="1200" i="0" dirty="0">
                <a:effectLst/>
              </a:rPr>
              <a:t>. B) In the absence of microbial fermentation, no SCFA signaling occurs, and tight junction proteins are repressed.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99CB52-B7BF-4995-8F13-13D79D5F5DA6}"/>
              </a:ext>
            </a:extLst>
          </p:cNvPr>
          <p:cNvSpPr txBox="1"/>
          <p:nvPr/>
        </p:nvSpPr>
        <p:spPr>
          <a:xfrm>
            <a:off x="26727" y="6604084"/>
            <a:ext cx="914400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*Timothy R. Sampson and Sarkis K. Mazmanian. Control of Brain Development, Function, and Behavior by the Microbiome. </a:t>
            </a:r>
            <a:r>
              <a:rPr 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Cell Host Microbe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2015, 17(5), 565–576. </a:t>
            </a:r>
          </a:p>
        </p:txBody>
      </p:sp>
    </p:spTree>
    <p:extLst>
      <p:ext uri="{BB962C8B-B14F-4D97-AF65-F5344CB8AC3E}">
        <p14:creationId xmlns:p14="http://schemas.microsoft.com/office/powerpoint/2010/main" val="1773628054"/>
      </p:ext>
    </p:extLst>
  </p:cSld>
  <p:clrMapOvr>
    <a:masterClrMapping/>
  </p:clrMapOvr>
  <p:transition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4FD16AD-5313-4C26-B935-2ACFBBBE3478}"/>
              </a:ext>
            </a:extLst>
          </p:cNvPr>
          <p:cNvSpPr txBox="1"/>
          <p:nvPr/>
        </p:nvSpPr>
        <p:spPr>
          <a:xfrm>
            <a:off x="0" y="92366"/>
            <a:ext cx="9144000" cy="461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en-US" sz="2200" b="1" i="0" dirty="0">
                <a:effectLst/>
                <a:latin typeface="+mj-lt"/>
              </a:rPr>
              <a:t>Investigation of probiotics in health and disease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D5051CC-16BA-4434-B299-B95183AC98F8}"/>
              </a:ext>
            </a:extLst>
          </p:cNvPr>
          <p:cNvSpPr txBox="1"/>
          <p:nvPr/>
        </p:nvSpPr>
        <p:spPr>
          <a:xfrm>
            <a:off x="0" y="754216"/>
            <a:ext cx="9144000" cy="585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 algn="just">
              <a:lnSpc>
                <a:spcPct val="120000"/>
              </a:lnSpc>
              <a:spcAft>
                <a:spcPts val="600"/>
              </a:spcAft>
            </a:pPr>
            <a:r>
              <a:rPr lang="en-US" sz="1400" i="0" dirty="0">
                <a:solidFill>
                  <a:srgbClr val="0000FF"/>
                </a:solidFill>
                <a:effectLst/>
              </a:rPr>
              <a:t>Probiotic administration </a:t>
            </a:r>
            <a:r>
              <a:rPr lang="en-US" sz="1400" i="0" dirty="0">
                <a:effectLst/>
              </a:rPr>
              <a:t>showed direct or </a:t>
            </a:r>
            <a:r>
              <a:rPr lang="en-US" sz="1400" dirty="0"/>
              <a:t>indirect action </a:t>
            </a:r>
            <a:r>
              <a:rPr lang="en-US" sz="1400" i="0" dirty="0">
                <a:effectLst/>
              </a:rPr>
              <a:t>on the 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activities</a:t>
            </a:r>
            <a:r>
              <a:rPr lang="en-US" sz="1400" i="0" dirty="0">
                <a:effectLst/>
              </a:rPr>
              <a:t> and/or 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populations</a:t>
            </a:r>
            <a:r>
              <a:rPr lang="en-US" sz="1400" i="0" dirty="0">
                <a:effectLst/>
              </a:rPr>
              <a:t> of 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gut microbiota </a:t>
            </a:r>
            <a:r>
              <a:rPr lang="en-US" sz="1400" i="0" dirty="0">
                <a:effectLst/>
              </a:rPr>
              <a:t>and on the 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intestinal immune system</a:t>
            </a:r>
            <a:r>
              <a:rPr lang="en-US" sz="1400" i="0" dirty="0">
                <a:solidFill>
                  <a:srgbClr val="131413"/>
                </a:solidFill>
                <a:effectLst/>
              </a:rPr>
              <a:t>.</a:t>
            </a:r>
            <a:endParaRPr lang="en-US" sz="1400" b="0" i="0" dirty="0">
              <a:solidFill>
                <a:srgbClr val="131413"/>
              </a:solidFill>
              <a:effectLst/>
            </a:endParaRPr>
          </a:p>
        </p:txBody>
      </p:sp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92138FB1-A8D4-43FB-8C67-4EB0BF626D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1" t="48116" r="2372" b="2056"/>
          <a:stretch/>
        </p:blipFill>
        <p:spPr>
          <a:xfrm>
            <a:off x="863500" y="1339826"/>
            <a:ext cx="7417000" cy="4865712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2A3C551-DAB5-44BD-83D9-A48CC46EFBFF}"/>
              </a:ext>
            </a:extLst>
          </p:cNvPr>
          <p:cNvSpPr txBox="1"/>
          <p:nvPr/>
        </p:nvSpPr>
        <p:spPr>
          <a:xfrm>
            <a:off x="0" y="6611779"/>
            <a:ext cx="887767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*Sanders ME,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Guarner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F,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Guerrant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R, et al. An update on the use and investigation of probiotics in health and disease </a:t>
            </a:r>
            <a:r>
              <a:rPr 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2013, 62:787-796.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330E32-B68B-4001-8C16-E99D809DE043}"/>
              </a:ext>
            </a:extLst>
          </p:cNvPr>
          <p:cNvSpPr txBox="1"/>
          <p:nvPr/>
        </p:nvSpPr>
        <p:spPr>
          <a:xfrm>
            <a:off x="675996" y="6300885"/>
            <a:ext cx="779200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cs typeface="Times New Roman" panose="02020603050405020304" pitchFamily="18" charset="0"/>
              </a:rPr>
              <a:t>Figure 4.</a:t>
            </a:r>
            <a:r>
              <a:rPr lang="en-US" sz="1200" dirty="0">
                <a:cs typeface="Times New Roman" panose="02020603050405020304" pitchFamily="18" charset="0"/>
              </a:rPr>
              <a:t> </a:t>
            </a:r>
            <a:r>
              <a:rPr lang="en-US" sz="1200" i="0" dirty="0">
                <a:solidFill>
                  <a:srgbClr val="333333"/>
                </a:solidFill>
                <a:effectLst/>
                <a:cs typeface="Times New Roman" panose="02020603050405020304" pitchFamily="18" charset="0"/>
              </a:rPr>
              <a:t>A range of health and clinical targets for different probiotics administration over a range of life stages.*</a:t>
            </a:r>
            <a:endParaRPr lang="en-US" sz="12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414585"/>
      </p:ext>
    </p:extLst>
  </p:cSld>
  <p:clrMapOvr>
    <a:masterClrMapping/>
  </p:clrMapOvr>
  <p:transition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3D72B7-ACED-40A2-98F3-1FB82BBC7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FC8F0-0D54-4B1C-8878-135EF4936F33}" type="slidenum">
              <a:rPr lang="ko-KR" altLang="en-US" smtClean="0"/>
              <a:t>7</a:t>
            </a:fld>
            <a:endParaRPr lang="ko-KR" altLang="en-US"/>
          </a:p>
        </p:txBody>
      </p:sp>
      <p:pic>
        <p:nvPicPr>
          <p:cNvPr id="12" name="Picture 11" descr="Diagram&#10;&#10;Description automatically generated">
            <a:extLst>
              <a:ext uri="{FF2B5EF4-FFF2-40B4-BE49-F238E27FC236}">
                <a16:creationId xmlns:a16="http://schemas.microsoft.com/office/drawing/2014/main" id="{1694933B-A9F1-46C1-A527-B6918D13F0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111" y="745898"/>
            <a:ext cx="5785170" cy="517062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55F367B-63E1-4EC3-8F2F-79187E539C10}"/>
              </a:ext>
            </a:extLst>
          </p:cNvPr>
          <p:cNvSpPr/>
          <p:nvPr/>
        </p:nvSpPr>
        <p:spPr>
          <a:xfrm>
            <a:off x="1078805" y="5970341"/>
            <a:ext cx="638578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222222"/>
                </a:solidFill>
                <a:latin typeface="Arial" panose="020B0604020202020204" pitchFamily="34" charset="0"/>
              </a:rPr>
              <a:t>Figure 5. </a:t>
            </a:r>
            <a:r>
              <a:rPr lang="en-US" sz="1200" dirty="0">
                <a:solidFill>
                  <a:srgbClr val="222222"/>
                </a:solidFill>
                <a:latin typeface="Arial" panose="020B0604020202020204" pitchFamily="34" charset="0"/>
              </a:rPr>
              <a:t>The effect of probiotics as a potential safe therapy in treating ASD symptoms.*</a:t>
            </a:r>
            <a:endParaRPr lang="en-US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495DDE-5DAE-407A-AE33-DF9110DA5F9D}"/>
              </a:ext>
            </a:extLst>
          </p:cNvPr>
          <p:cNvSpPr txBox="1"/>
          <p:nvPr/>
        </p:nvSpPr>
        <p:spPr>
          <a:xfrm>
            <a:off x="0" y="92366"/>
            <a:ext cx="9144000" cy="461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en-US" sz="2200" b="1" i="0" dirty="0">
                <a:effectLst/>
                <a:latin typeface="+mj-lt"/>
              </a:rPr>
              <a:t>Effect of probiotics in the treatment of ASD symptoms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005A35-1C55-4C8C-A497-CD5AA2BFAFB4}"/>
              </a:ext>
            </a:extLst>
          </p:cNvPr>
          <p:cNvSpPr txBox="1"/>
          <p:nvPr/>
        </p:nvSpPr>
        <p:spPr>
          <a:xfrm>
            <a:off x="-44562" y="6410443"/>
            <a:ext cx="914399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Abdellatif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B, McVeigh C,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Bendriss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G,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Chaari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 The promising role of probiotics in managing the altered gut in autism spectrum disorders</a:t>
            </a:r>
            <a:r>
              <a:rPr 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International Journal of Molecular Sciences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2020; 21(11):4159.</a:t>
            </a:r>
          </a:p>
        </p:txBody>
      </p:sp>
    </p:spTree>
    <p:extLst>
      <p:ext uri="{BB962C8B-B14F-4D97-AF65-F5344CB8AC3E}">
        <p14:creationId xmlns:p14="http://schemas.microsoft.com/office/powerpoint/2010/main" val="1707100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DFD7134-81CF-49C6-B3D1-D749E7C4CDF0}"/>
              </a:ext>
            </a:extLst>
          </p:cNvPr>
          <p:cNvSpPr txBox="1"/>
          <p:nvPr/>
        </p:nvSpPr>
        <p:spPr>
          <a:xfrm>
            <a:off x="0" y="92366"/>
            <a:ext cx="9144000" cy="461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en-US" sz="2200" b="1" i="0" dirty="0">
                <a:effectLst/>
                <a:latin typeface="+mj-lt"/>
              </a:rPr>
              <a:t>Yearly work plan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213241-D0F5-4230-97B4-E2FBB22BF278}"/>
              </a:ext>
            </a:extLst>
          </p:cNvPr>
          <p:cNvSpPr txBox="1"/>
          <p:nvPr/>
        </p:nvSpPr>
        <p:spPr>
          <a:xfrm>
            <a:off x="286327" y="905786"/>
            <a:ext cx="7747000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1963" indent="-461963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  <a:latin typeface="Arial" pitchFamily="34" charset="0"/>
              </a:rPr>
              <a:t>First year objectives</a:t>
            </a:r>
          </a:p>
          <a:p>
            <a:pPr marL="684213" indent="-287338">
              <a:lnSpc>
                <a:spcPct val="150000"/>
              </a:lnSpc>
              <a:buFont typeface="Wingdings" panose="05000000000000000000" pitchFamily="2" charset="2"/>
              <a:buChar char="v"/>
              <a:tabLst>
                <a:tab pos="285750" algn="l"/>
              </a:tabLst>
            </a:pPr>
            <a:r>
              <a:rPr lang="en-US" sz="1400" dirty="0">
                <a:solidFill>
                  <a:srgbClr val="002060"/>
                </a:solidFill>
                <a:latin typeface="Arial" pitchFamily="34" charset="0"/>
              </a:rPr>
              <a:t>Screening and collection of diseased and healthy individuals</a:t>
            </a:r>
          </a:p>
          <a:p>
            <a:pPr marL="684213" indent="-287338">
              <a:lnSpc>
                <a:spcPct val="150000"/>
              </a:lnSpc>
              <a:buFont typeface="Wingdings" panose="05000000000000000000" pitchFamily="2" charset="2"/>
              <a:buChar char="v"/>
              <a:tabLst>
                <a:tab pos="285750" algn="l"/>
              </a:tabLst>
            </a:pPr>
            <a:r>
              <a:rPr lang="en-US" sz="1400" dirty="0">
                <a:solidFill>
                  <a:srgbClr val="002060"/>
                </a:solidFill>
                <a:latin typeface="Arial" pitchFamily="34" charset="0"/>
              </a:rPr>
              <a:t>Collection of stool samples, vaginal swabs and breast milk samples of mothers</a:t>
            </a:r>
          </a:p>
          <a:p>
            <a:pPr marL="684213" indent="-287338">
              <a:lnSpc>
                <a:spcPct val="150000"/>
              </a:lnSpc>
              <a:buFont typeface="Wingdings" panose="05000000000000000000" pitchFamily="2" charset="2"/>
              <a:buChar char="v"/>
              <a:tabLst>
                <a:tab pos="285750" algn="l"/>
              </a:tabLst>
            </a:pPr>
            <a:r>
              <a:rPr lang="en-US" sz="1400" dirty="0">
                <a:solidFill>
                  <a:srgbClr val="002060"/>
                </a:solidFill>
                <a:latin typeface="Arial" pitchFamily="34" charset="0"/>
              </a:rPr>
              <a:t>Collection of stool and saliva samples of infants</a:t>
            </a:r>
          </a:p>
          <a:p>
            <a:pPr marL="684213" indent="-287338">
              <a:lnSpc>
                <a:spcPct val="150000"/>
              </a:lnSpc>
              <a:buFont typeface="Wingdings" panose="05000000000000000000" pitchFamily="2" charset="2"/>
              <a:buChar char="v"/>
              <a:tabLst>
                <a:tab pos="285750" algn="l"/>
              </a:tabLst>
            </a:pPr>
            <a:r>
              <a:rPr lang="en-US" sz="1400" dirty="0">
                <a:solidFill>
                  <a:srgbClr val="002060"/>
                </a:solidFill>
                <a:latin typeface="Arial" pitchFamily="34" charset="0"/>
              </a:rPr>
              <a:t>DNA extraction and NGS taxonomic analysis</a:t>
            </a:r>
          </a:p>
          <a:p>
            <a:pPr marL="285750">
              <a:buFont typeface="Wingdings" panose="05000000000000000000" pitchFamily="2" charset="2"/>
              <a:buChar char="v"/>
            </a:pPr>
            <a:endParaRPr lang="en-US" sz="1400" dirty="0">
              <a:latin typeface="Arial" pitchFamily="34" charset="0"/>
            </a:endParaRPr>
          </a:p>
          <a:p>
            <a:pPr marL="285750">
              <a:buFont typeface="Wingdings" panose="05000000000000000000" pitchFamily="2" charset="2"/>
              <a:buChar char="v"/>
            </a:pPr>
            <a:endParaRPr lang="en-US" sz="1400" dirty="0">
              <a:latin typeface="Arial" pitchFamily="34" charset="0"/>
            </a:endParaRPr>
          </a:p>
          <a:p>
            <a:pPr marL="461963" indent="-461963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  <a:latin typeface="Arial" pitchFamily="34" charset="0"/>
              </a:rPr>
              <a:t>Second year objectives</a:t>
            </a:r>
          </a:p>
          <a:p>
            <a:pPr marL="684213" indent="-287338">
              <a:lnSpc>
                <a:spcPct val="150000"/>
              </a:lnSpc>
              <a:buFont typeface="Wingdings" panose="05000000000000000000" pitchFamily="2" charset="2"/>
              <a:buChar char="v"/>
              <a:tabLst>
                <a:tab pos="684213" algn="l"/>
              </a:tabLst>
            </a:pPr>
            <a:r>
              <a:rPr lang="en-US" sz="1400" dirty="0">
                <a:solidFill>
                  <a:srgbClr val="002060"/>
                </a:solidFill>
                <a:latin typeface="Arial" pitchFamily="34" charset="0"/>
              </a:rPr>
              <a:t>Biochemical and immunological analysis</a:t>
            </a:r>
          </a:p>
          <a:p>
            <a:pPr marL="684213" indent="-287338">
              <a:lnSpc>
                <a:spcPct val="150000"/>
              </a:lnSpc>
              <a:buFont typeface="Wingdings" panose="05000000000000000000" pitchFamily="2" charset="2"/>
              <a:buChar char="v"/>
              <a:tabLst>
                <a:tab pos="684213" algn="l"/>
              </a:tabLst>
            </a:pPr>
            <a:r>
              <a:rPr lang="en-US" sz="1400" dirty="0">
                <a:solidFill>
                  <a:srgbClr val="002060"/>
                </a:solidFill>
                <a:latin typeface="Arial" pitchFamily="34" charset="0"/>
              </a:rPr>
              <a:t>Isolation and characterization of probiotic organisms</a:t>
            </a:r>
          </a:p>
          <a:p>
            <a:pPr marL="684213" indent="-287338">
              <a:lnSpc>
                <a:spcPct val="150000"/>
              </a:lnSpc>
              <a:buFont typeface="Wingdings" panose="05000000000000000000" pitchFamily="2" charset="2"/>
              <a:buChar char="v"/>
              <a:tabLst>
                <a:tab pos="684213" algn="l"/>
              </a:tabLst>
            </a:pPr>
            <a:r>
              <a:rPr lang="en-US" sz="1400" dirty="0">
                <a:solidFill>
                  <a:srgbClr val="002060"/>
                </a:solidFill>
                <a:latin typeface="Arial" pitchFamily="34" charset="0"/>
              </a:rPr>
              <a:t>Evaluation of functional potential of probiotic organisms</a:t>
            </a:r>
          </a:p>
          <a:p>
            <a:pPr marL="684213" indent="-287338">
              <a:lnSpc>
                <a:spcPct val="150000"/>
              </a:lnSpc>
              <a:buFont typeface="Wingdings" panose="05000000000000000000" pitchFamily="2" charset="2"/>
              <a:buChar char="v"/>
              <a:tabLst>
                <a:tab pos="684213" algn="l"/>
              </a:tabLst>
            </a:pPr>
            <a:r>
              <a:rPr lang="en-US" sz="1400" dirty="0">
                <a:solidFill>
                  <a:srgbClr val="002060"/>
                </a:solidFill>
                <a:latin typeface="Arial" pitchFamily="34" charset="0"/>
              </a:rPr>
              <a:t>Toxicity and pathogenicity testing of isolated organisms</a:t>
            </a:r>
          </a:p>
          <a:p>
            <a:pPr marL="285750" indent="176213">
              <a:buFont typeface="Wingdings" panose="05000000000000000000" pitchFamily="2" charset="2"/>
              <a:buChar char="v"/>
            </a:pPr>
            <a:endParaRPr lang="en-US" sz="1400" dirty="0">
              <a:solidFill>
                <a:srgbClr val="FF0000"/>
              </a:solidFill>
              <a:latin typeface="Arial" pitchFamily="34" charset="0"/>
            </a:endParaRPr>
          </a:p>
          <a:p>
            <a:pPr marL="285750" indent="176213">
              <a:buFont typeface="Wingdings" panose="05000000000000000000" pitchFamily="2" charset="2"/>
              <a:buChar char="v"/>
            </a:pPr>
            <a:endParaRPr lang="en-US" sz="1400" dirty="0">
              <a:solidFill>
                <a:srgbClr val="FF0000"/>
              </a:solidFill>
              <a:latin typeface="Arial" pitchFamily="34" charset="0"/>
            </a:endParaRPr>
          </a:p>
          <a:p>
            <a:pPr marL="461963" indent="-461963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  <a:latin typeface="Arial" pitchFamily="34" charset="0"/>
              </a:rPr>
              <a:t>Third year objectives</a:t>
            </a:r>
          </a:p>
          <a:p>
            <a:pPr marL="684213" indent="-287338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1400" dirty="0">
                <a:solidFill>
                  <a:srgbClr val="002060"/>
                </a:solidFill>
                <a:latin typeface="Arial" pitchFamily="34" charset="0"/>
              </a:rPr>
              <a:t>Investigation of effective mode of probiotic administration</a:t>
            </a:r>
          </a:p>
          <a:p>
            <a:pPr marL="684213" indent="-287338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1400" dirty="0">
                <a:solidFill>
                  <a:srgbClr val="002060"/>
                </a:solidFill>
                <a:latin typeface="Arial" pitchFamily="34" charset="0"/>
              </a:rPr>
              <a:t>Testing of genetic stability of isolated strains</a:t>
            </a:r>
          </a:p>
          <a:p>
            <a:pPr marL="285750"/>
            <a:endParaRPr lang="en-US" sz="1400" dirty="0">
              <a:latin typeface="Arial" pitchFamily="34" charset="0"/>
            </a:endParaRPr>
          </a:p>
          <a:p>
            <a:pPr marL="285750" indent="176213">
              <a:buFont typeface="Wingdings" panose="05000000000000000000" pitchFamily="2" charset="2"/>
              <a:buChar char="v"/>
            </a:pPr>
            <a:endParaRPr lang="en-US" sz="1400" dirty="0">
              <a:latin typeface="Arial" pitchFamily="34" charset="0"/>
            </a:endParaRPr>
          </a:p>
          <a:p>
            <a:endParaRPr lang="en-US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284394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4FD16AD-5313-4C26-B935-2ACFBBBE3478}"/>
              </a:ext>
            </a:extLst>
          </p:cNvPr>
          <p:cNvSpPr txBox="1"/>
          <p:nvPr/>
        </p:nvSpPr>
        <p:spPr>
          <a:xfrm>
            <a:off x="0" y="92366"/>
            <a:ext cx="9144000" cy="461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en-US" sz="2200" b="1" i="0" dirty="0">
                <a:effectLst/>
                <a:latin typeface="+mj-lt"/>
              </a:rPr>
              <a:t>Changes in Infant Microbiome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D5051CC-16BA-4434-B299-B95183AC98F8}"/>
              </a:ext>
            </a:extLst>
          </p:cNvPr>
          <p:cNvSpPr txBox="1"/>
          <p:nvPr/>
        </p:nvSpPr>
        <p:spPr>
          <a:xfrm>
            <a:off x="0" y="1443176"/>
            <a:ext cx="4006167" cy="41004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400" i="0" dirty="0">
                <a:solidFill>
                  <a:srgbClr val="0000FF"/>
                </a:solidFill>
                <a:effectLst/>
              </a:rPr>
              <a:t>Alterations in gut microbiota composition </a:t>
            </a:r>
            <a:r>
              <a:rPr lang="en-US" sz="1400" i="0" dirty="0">
                <a:effectLst/>
              </a:rPr>
              <a:t>may be associated with 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pathogenesis of various neurological disorders, including stress, autism, depression, Parkinson’s disease, </a:t>
            </a:r>
            <a:r>
              <a:rPr lang="en-US" sz="1400" i="0" dirty="0">
                <a:effectLst/>
              </a:rPr>
              <a:t>and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 Alzheimer’s disease.</a:t>
            </a:r>
          </a:p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400" i="0" dirty="0">
                <a:solidFill>
                  <a:srgbClr val="0000FF"/>
                </a:solidFill>
                <a:effectLst/>
              </a:rPr>
              <a:t>Gut </a:t>
            </a:r>
            <a:r>
              <a:rPr lang="en-US" sz="1400" i="0" dirty="0">
                <a:effectLst/>
              </a:rPr>
              <a:t>and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 brain regulate </a:t>
            </a:r>
            <a:r>
              <a:rPr lang="en-US" sz="1400" i="0" dirty="0">
                <a:effectLst/>
              </a:rPr>
              <a:t>each other 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bidirectionally </a:t>
            </a:r>
            <a:r>
              <a:rPr lang="en-US" sz="1400" i="0" dirty="0">
                <a:effectLst/>
              </a:rPr>
              <a:t>via multiple mechanisms and pathways, including 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neural, neuroendocrine, </a:t>
            </a:r>
            <a:r>
              <a:rPr lang="en-US" sz="1400" i="0" dirty="0">
                <a:effectLst/>
              </a:rPr>
              <a:t>and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 immunological signals. </a:t>
            </a:r>
          </a:p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400" i="0" dirty="0">
                <a:effectLst/>
              </a:rPr>
              <a:t>Therefore, 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changes </a:t>
            </a:r>
            <a:r>
              <a:rPr lang="en-US" sz="1400" i="0" dirty="0">
                <a:effectLst/>
              </a:rPr>
              <a:t>in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 infant microbiome </a:t>
            </a:r>
            <a:r>
              <a:rPr lang="en-US" sz="1400" i="0" dirty="0">
                <a:effectLst/>
              </a:rPr>
              <a:t>under 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Autism spectrum disorder (ASD) </a:t>
            </a:r>
            <a:r>
              <a:rPr lang="en-US" sz="1400" i="0" dirty="0">
                <a:effectLst/>
              </a:rPr>
              <a:t>will show the 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microbial shifts </a:t>
            </a:r>
            <a:r>
              <a:rPr lang="en-US" sz="1400" i="0" dirty="0">
                <a:effectLst/>
              </a:rPr>
              <a:t>and 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metabolic alterations</a:t>
            </a:r>
            <a:r>
              <a:rPr lang="en-US" sz="1400" i="0" dirty="0">
                <a:effectLst/>
              </a:rPr>
              <a:t>, compared to the milk-fed Infant and other probiotic combinations </a:t>
            </a:r>
            <a:r>
              <a:rPr lang="en-US" sz="1400" i="0" dirty="0">
                <a:solidFill>
                  <a:srgbClr val="0000FF"/>
                </a:solidFill>
                <a:effectLst/>
              </a:rPr>
              <a:t>(Quin et al., 2018)</a:t>
            </a:r>
            <a:r>
              <a:rPr lang="en-US" sz="1400" i="0" dirty="0">
                <a:solidFill>
                  <a:srgbClr val="131413"/>
                </a:solidFill>
                <a:effectLst/>
              </a:rPr>
              <a:t>.</a:t>
            </a:r>
            <a:endParaRPr lang="en-US" sz="1400" b="0" i="0" dirty="0">
              <a:solidFill>
                <a:srgbClr val="131413"/>
              </a:solidFill>
              <a:effectLst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3D65B9F-BFF2-4B97-B73C-A1297DDB001F}"/>
              </a:ext>
            </a:extLst>
          </p:cNvPr>
          <p:cNvGrpSpPr/>
          <p:nvPr/>
        </p:nvGrpSpPr>
        <p:grpSpPr>
          <a:xfrm>
            <a:off x="4395881" y="1110989"/>
            <a:ext cx="4293690" cy="4636022"/>
            <a:chOff x="2435500" y="1650201"/>
            <a:chExt cx="4293690" cy="4636022"/>
          </a:xfrm>
        </p:grpSpPr>
        <p:pic>
          <p:nvPicPr>
            <p:cNvPr id="4" name="Picture 2">
              <a:extLst>
                <a:ext uri="{FF2B5EF4-FFF2-40B4-BE49-F238E27FC236}">
                  <a16:creationId xmlns:a16="http://schemas.microsoft.com/office/drawing/2014/main" id="{3054C3CF-0115-415E-98F0-BFF672832A0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813" r="55611" b="49017"/>
            <a:stretch/>
          </p:blipFill>
          <p:spPr bwMode="auto">
            <a:xfrm>
              <a:off x="2528453" y="1651292"/>
              <a:ext cx="1872672" cy="200587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</p:pic>
        <p:pic>
          <p:nvPicPr>
            <p:cNvPr id="5" name="Picture 2">
              <a:extLst>
                <a:ext uri="{FF2B5EF4-FFF2-40B4-BE49-F238E27FC236}">
                  <a16:creationId xmlns:a16="http://schemas.microsoft.com/office/drawing/2014/main" id="{33E09E30-80A2-41A5-AB56-A2189428939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586" r="18838" b="49017"/>
            <a:stretch/>
          </p:blipFill>
          <p:spPr bwMode="auto">
            <a:xfrm>
              <a:off x="4823679" y="1650201"/>
              <a:ext cx="1872673" cy="200587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</p:pic>
        <p:pic>
          <p:nvPicPr>
            <p:cNvPr id="6" name="Picture 2">
              <a:extLst>
                <a:ext uri="{FF2B5EF4-FFF2-40B4-BE49-F238E27FC236}">
                  <a16:creationId xmlns:a16="http://schemas.microsoft.com/office/drawing/2014/main" id="{4AF3203B-4698-45E7-885C-7F5C1AAE36B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813" t="50983" r="55611"/>
            <a:stretch/>
          </p:blipFill>
          <p:spPr bwMode="auto">
            <a:xfrm>
              <a:off x="2528453" y="4082186"/>
              <a:ext cx="1872672" cy="192852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</p:pic>
        <p:pic>
          <p:nvPicPr>
            <p:cNvPr id="9" name="Picture 2">
              <a:extLst>
                <a:ext uri="{FF2B5EF4-FFF2-40B4-BE49-F238E27FC236}">
                  <a16:creationId xmlns:a16="http://schemas.microsoft.com/office/drawing/2014/main" id="{D1A53803-36F5-4F04-9D44-F146F497D50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586" t="50983" r="18838"/>
            <a:stretch/>
          </p:blipFill>
          <p:spPr bwMode="auto">
            <a:xfrm>
              <a:off x="4823679" y="4080699"/>
              <a:ext cx="1872673" cy="192852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C442E05-4310-473A-89C3-424CF4A75686}"/>
                </a:ext>
              </a:extLst>
            </p:cNvPr>
            <p:cNvSpPr txBox="1"/>
            <p:nvPr/>
          </p:nvSpPr>
          <p:spPr>
            <a:xfrm>
              <a:off x="2435500" y="3663370"/>
              <a:ext cx="205857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rgbClr val="0000FF"/>
                  </a:solidFill>
                  <a:latin typeface="Arial" pitchFamily="34" charset="0"/>
                </a:rPr>
                <a:t>Healthy child microbiome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2714B1D-2456-4040-9BFF-DDCE2E0B8242}"/>
                </a:ext>
              </a:extLst>
            </p:cNvPr>
            <p:cNvSpPr txBox="1"/>
            <p:nvPr/>
          </p:nvSpPr>
          <p:spPr>
            <a:xfrm>
              <a:off x="4846143" y="3663370"/>
              <a:ext cx="182774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 err="1">
                  <a:solidFill>
                    <a:srgbClr val="FF0000"/>
                  </a:solidFill>
                  <a:latin typeface="Arial" pitchFamily="34" charset="0"/>
                </a:rPr>
                <a:t>ASD</a:t>
              </a:r>
              <a:r>
                <a:rPr lang="en-US" sz="1200" b="1" dirty="0">
                  <a:solidFill>
                    <a:srgbClr val="FF0000"/>
                  </a:solidFill>
                  <a:latin typeface="Arial" pitchFamily="34" charset="0"/>
                </a:rPr>
                <a:t> child microbiome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6237E2D-6024-4B60-852B-618EF700D2BE}"/>
                </a:ext>
              </a:extLst>
            </p:cNvPr>
            <p:cNvSpPr txBox="1"/>
            <p:nvPr/>
          </p:nvSpPr>
          <p:spPr>
            <a:xfrm>
              <a:off x="2435500" y="6009224"/>
              <a:ext cx="205857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rgbClr val="0000FF"/>
                  </a:solidFill>
                  <a:latin typeface="Arial" pitchFamily="34" charset="0"/>
                </a:rPr>
                <a:t>Milk-oriented microbiome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CC46411-16D6-4C9C-A244-2E3210A685B2}"/>
                </a:ext>
              </a:extLst>
            </p:cNvPr>
            <p:cNvSpPr txBox="1"/>
            <p:nvPr/>
          </p:nvSpPr>
          <p:spPr>
            <a:xfrm>
              <a:off x="4790839" y="6007772"/>
              <a:ext cx="193835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rgbClr val="0000FF"/>
                  </a:solidFill>
                  <a:latin typeface="Arial" pitchFamily="34" charset="0"/>
                </a:rPr>
                <a:t>Formulated microbiome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F04CC128-BC09-4D63-B855-5AD746E0A959}"/>
              </a:ext>
            </a:extLst>
          </p:cNvPr>
          <p:cNvSpPr txBox="1"/>
          <p:nvPr/>
        </p:nvSpPr>
        <p:spPr>
          <a:xfrm>
            <a:off x="3935587" y="5752853"/>
            <a:ext cx="52532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>
                <a:latin typeface="Arial" pitchFamily="34" charset="0"/>
              </a:rPr>
              <a:t>Figure 6. </a:t>
            </a:r>
            <a:r>
              <a:rPr lang="en-US" sz="1400" dirty="0">
                <a:latin typeface="Arial" pitchFamily="34" charset="0"/>
              </a:rPr>
              <a:t>Comparison of infant microbiome in different condition.</a:t>
            </a:r>
          </a:p>
        </p:txBody>
      </p:sp>
    </p:spTree>
    <p:extLst>
      <p:ext uri="{BB962C8B-B14F-4D97-AF65-F5344CB8AC3E}">
        <p14:creationId xmlns:p14="http://schemas.microsoft.com/office/powerpoint/2010/main" val="2999865647"/>
      </p:ext>
    </p:extLst>
  </p:cSld>
  <p:clrMapOvr>
    <a:masterClrMapping/>
  </p:clrMapOvr>
  <p:transition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1641F-F657-461C-A989-D5DBE36A76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326552"/>
            <a:ext cx="9079345" cy="925825"/>
          </a:xfrm>
        </p:spPr>
        <p:txBody>
          <a:bodyPr/>
          <a:lstStyle/>
          <a:p>
            <a:pPr latinLnBrk="0"/>
            <a:r>
              <a:rPr lang="en-US" sz="1600" b="1" dirty="0">
                <a:solidFill>
                  <a:srgbClr val="7030A0"/>
                </a:solidFill>
              </a:rPr>
              <a:t>Sample from infant:</a:t>
            </a:r>
            <a:br>
              <a:rPr lang="en-US" sz="1600" b="1" dirty="0">
                <a:solidFill>
                  <a:srgbClr val="7030A0"/>
                </a:solidFill>
              </a:rPr>
            </a:br>
            <a:br>
              <a:rPr lang="en-US" sz="1400" dirty="0">
                <a:solidFill>
                  <a:schemeClr val="tx1"/>
                </a:solidFill>
              </a:rPr>
            </a:br>
            <a:r>
              <a:rPr lang="en-US" sz="1400" dirty="0">
                <a:solidFill>
                  <a:schemeClr val="tx1"/>
                </a:solidFill>
              </a:rPr>
              <a:t>Stool sample collection from the infants at approximately 1 week of age and then again monthly until 6 months of age.</a:t>
            </a:r>
            <a:br>
              <a:rPr lang="en-US" sz="1400" dirty="0">
                <a:solidFill>
                  <a:schemeClr val="tx1"/>
                </a:solidFill>
              </a:rPr>
            </a:br>
            <a:br>
              <a:rPr lang="en-US" sz="1400" dirty="0">
                <a:solidFill>
                  <a:schemeClr val="tx1"/>
                </a:solidFill>
              </a:rPr>
            </a:b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CE75D7-A1CB-44E2-8320-1DFD551C3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FC8F0-0D54-4B1C-8878-135EF4936F33}" type="slidenum">
              <a:rPr lang="ko-KR" altLang="en-US" smtClean="0"/>
              <a:t>10</a:t>
            </a:fld>
            <a:endParaRPr lang="ko-KR" altLang="en-US"/>
          </a:p>
        </p:txBody>
      </p:sp>
      <p:pic>
        <p:nvPicPr>
          <p:cNvPr id="6" name="Picture 5" descr="A picture containing diagram&#10;&#10;Description automatically generated">
            <a:extLst>
              <a:ext uri="{FF2B5EF4-FFF2-40B4-BE49-F238E27FC236}">
                <a16:creationId xmlns:a16="http://schemas.microsoft.com/office/drawing/2014/main" id="{53F2937A-9A39-49EF-8696-44376AF23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744" y="2663227"/>
            <a:ext cx="4305943" cy="301714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6222423-D698-4027-8819-132BDE27251F}"/>
              </a:ext>
            </a:extLst>
          </p:cNvPr>
          <p:cNvSpPr/>
          <p:nvPr/>
        </p:nvSpPr>
        <p:spPr>
          <a:xfrm>
            <a:off x="0" y="2768140"/>
            <a:ext cx="4451927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b="1" dirty="0">
                <a:solidFill>
                  <a:srgbClr val="7030A0"/>
                </a:solidFill>
              </a:rPr>
              <a:t>Sample from mother:</a:t>
            </a:r>
          </a:p>
          <a:p>
            <a:pPr algn="just"/>
            <a:endParaRPr lang="en-US" sz="1600" b="1" dirty="0">
              <a:solidFill>
                <a:srgbClr val="7030A0"/>
              </a:solidFill>
            </a:endParaRPr>
          </a:p>
          <a:p>
            <a:pPr algn="just"/>
            <a:r>
              <a:rPr lang="en-US" sz="1400" dirty="0"/>
              <a:t>Stool sample before and after birth of child (within 1 week) and then again monthly until 6 months.</a:t>
            </a:r>
            <a:br>
              <a:rPr lang="en-US" sz="1400" dirty="0"/>
            </a:br>
            <a:r>
              <a:rPr lang="en-US" sz="1400" dirty="0"/>
              <a:t>Vaginal swab immediately after birth of child.</a:t>
            </a:r>
            <a:br>
              <a:rPr lang="en-US" sz="1400" dirty="0"/>
            </a:br>
            <a:r>
              <a:rPr lang="en-US" sz="1400" dirty="0"/>
              <a:t>Breast milk samples from the mothers for comparisons.</a:t>
            </a:r>
          </a:p>
          <a:p>
            <a:pPr algn="just"/>
            <a:br>
              <a:rPr lang="en-US" sz="1400" dirty="0"/>
            </a:br>
            <a:r>
              <a:rPr lang="en-US" sz="1400" dirty="0"/>
              <a:t>*Samples were excluded if the infant was exposed to antibiotics within 2 weeks of the sample collection date </a:t>
            </a:r>
            <a:r>
              <a:rPr lang="en-US" sz="1400" dirty="0">
                <a:solidFill>
                  <a:srgbClr val="0000FF"/>
                </a:solidFill>
              </a:rPr>
              <a:t>(Li et al., 2018)</a:t>
            </a:r>
            <a:r>
              <a:rPr lang="en-US" sz="1400" dirty="0"/>
              <a:t>.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1684976-C64F-4C5B-811A-7590786D834A}"/>
              </a:ext>
            </a:extLst>
          </p:cNvPr>
          <p:cNvSpPr txBox="1"/>
          <p:nvPr/>
        </p:nvSpPr>
        <p:spPr>
          <a:xfrm>
            <a:off x="0" y="92366"/>
            <a:ext cx="9144000" cy="461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en-US" sz="2200" b="1" i="0" dirty="0">
                <a:effectLst/>
                <a:latin typeface="+mj-lt"/>
              </a:rPr>
              <a:t>Sample collection</a:t>
            </a:r>
          </a:p>
        </p:txBody>
      </p:sp>
    </p:spTree>
    <p:extLst>
      <p:ext uri="{BB962C8B-B14F-4D97-AF65-F5344CB8AC3E}">
        <p14:creationId xmlns:p14="http://schemas.microsoft.com/office/powerpoint/2010/main" val="210490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5354EA-AABE-4D3C-A0CA-879CB8F5D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FC8F0-0D54-4B1C-8878-135EF4936F33}" type="slidenum">
              <a:rPr lang="ko-KR" altLang="en-US" smtClean="0"/>
              <a:t>11</a:t>
            </a:fld>
            <a:r>
              <a:rPr lang="ko-KR" altLang="en-US" dirty="0"/>
              <a:t>      </a:t>
            </a:r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9D03AECF-31AF-4D78-B218-32A90C304224}"/>
              </a:ext>
            </a:extLst>
          </p:cNvPr>
          <p:cNvGrpSpPr/>
          <p:nvPr/>
        </p:nvGrpSpPr>
        <p:grpSpPr>
          <a:xfrm>
            <a:off x="0" y="704562"/>
            <a:ext cx="9097821" cy="1496592"/>
            <a:chOff x="0" y="704562"/>
            <a:chExt cx="9097821" cy="1496592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D00B9AA-B63C-430E-B4C6-688F37A94377}"/>
                </a:ext>
              </a:extLst>
            </p:cNvPr>
            <p:cNvSpPr/>
            <p:nvPr/>
          </p:nvSpPr>
          <p:spPr bwMode="auto">
            <a:xfrm>
              <a:off x="0" y="704562"/>
              <a:ext cx="9097821" cy="1496592"/>
            </a:xfrm>
            <a:prstGeom prst="roundRect">
              <a:avLst>
                <a:gd name="adj" fmla="val 12133"/>
              </a:avLst>
            </a:prstGeom>
            <a:solidFill>
              <a:srgbClr val="D5E2B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25400" dist="25400" dir="2700000" algn="t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atte"/>
          </p:spPr>
          <p:txBody>
            <a:bodyPr wrap="square" rtlCol="0" anchor="ctr">
              <a:spAutoFit/>
              <a:sp3d>
                <a:contourClr>
                  <a:srgbClr val="0070C0"/>
                </a:contourClr>
              </a:sp3d>
            </a:bodyPr>
            <a:lstStyle/>
            <a:p>
              <a:pPr algn="ctr"/>
              <a:endParaRPr lang="en-US" sz="2400" b="1" dirty="0">
                <a:ln w="1905"/>
                <a:gradFill>
                  <a:gsLst>
                    <a:gs pos="0">
                      <a:srgbClr val="112757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>
                  <a:outerShdw blurRad="25400" dist="25400" dir="2700000" algn="tl" rotWithShape="0">
                    <a:prstClr val="black">
                      <a:alpha val="20000"/>
                    </a:prstClr>
                  </a:outerShdw>
                </a:effectLst>
                <a:latin typeface="+mj-lt"/>
                <a:ea typeface="HY헤드라인M" pitchFamily="18" charset="-127"/>
                <a:cs typeface="Arial" pitchFamily="34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9025383-345E-4DE7-A956-5E6C03E3AA41}"/>
                </a:ext>
              </a:extLst>
            </p:cNvPr>
            <p:cNvSpPr txBox="1"/>
            <p:nvPr/>
          </p:nvSpPr>
          <p:spPr>
            <a:xfrm>
              <a:off x="461002" y="1839624"/>
              <a:ext cx="155926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latin typeface="Arial" pitchFamily="34" charset="0"/>
                </a:rPr>
                <a:t>Sample collection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E020C7E-AAFD-459E-B80F-37E8B9F50C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5" t="29894" r="70172" b="46426"/>
            <a:stretch/>
          </p:blipFill>
          <p:spPr>
            <a:xfrm>
              <a:off x="3139470" y="838022"/>
              <a:ext cx="1101867" cy="1052916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CAB1FAE-EFF0-4D86-94DE-BE4C1401F340}"/>
                </a:ext>
              </a:extLst>
            </p:cNvPr>
            <p:cNvSpPr txBox="1"/>
            <p:nvPr/>
          </p:nvSpPr>
          <p:spPr>
            <a:xfrm>
              <a:off x="2101054" y="963927"/>
              <a:ext cx="938313" cy="4845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latin typeface="Arial" pitchFamily="34" charset="0"/>
                </a:rPr>
                <a:t>DNA extraction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46F6CF3-FD99-4A90-BD0D-280C8E3D8F8A}"/>
                </a:ext>
              </a:extLst>
            </p:cNvPr>
            <p:cNvSpPr txBox="1"/>
            <p:nvPr/>
          </p:nvSpPr>
          <p:spPr>
            <a:xfrm>
              <a:off x="4348984" y="910281"/>
              <a:ext cx="9943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latin typeface="Arial" pitchFamily="34" charset="0"/>
                </a:rPr>
                <a:t>Shotgun DNA</a:t>
              </a:r>
            </a:p>
            <a:p>
              <a:pPr algn="ctr"/>
              <a:r>
                <a:rPr lang="en-US" sz="1200" dirty="0">
                  <a:latin typeface="Arial" pitchFamily="34" charset="0"/>
                </a:rPr>
                <a:t> sequencing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3D6E2BB-1307-4E04-9ECF-90BEB08272B6}"/>
                </a:ext>
              </a:extLst>
            </p:cNvPr>
            <p:cNvSpPr txBox="1"/>
            <p:nvPr/>
          </p:nvSpPr>
          <p:spPr>
            <a:xfrm>
              <a:off x="5721503" y="1056078"/>
              <a:ext cx="1011779" cy="78483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prstDash val="dashDot"/>
            </a:ln>
          </p:spPr>
          <p:txBody>
            <a:bodyPr wrap="square" rtlCol="0">
              <a:spAutoFit/>
            </a:bodyPr>
            <a:lstStyle/>
            <a:p>
              <a:r>
                <a:rPr lang="en-US" sz="500" dirty="0">
                  <a:latin typeface="Arial" pitchFamily="34" charset="0"/>
                </a:rPr>
                <a:t>               TACGACGTACGAT</a:t>
              </a:r>
            </a:p>
            <a:p>
              <a:r>
                <a:rPr lang="en-US" sz="500" dirty="0">
                  <a:latin typeface="Arial" pitchFamily="34" charset="0"/>
                </a:rPr>
                <a:t>TACGACGTACGATGCTAGCTAATATTTACGCTGCTAGTCGCTCGATGCATCGATCGCATCAGCATCAGCATCAGCATCGACTAGCATCAGCATCGACATCAGCTATATACTCG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8345E7AC-8BAD-46DD-952A-8FF1AAA006C9}"/>
                </a:ext>
              </a:extLst>
            </p:cNvPr>
            <p:cNvSpPr txBox="1"/>
            <p:nvPr/>
          </p:nvSpPr>
          <p:spPr>
            <a:xfrm>
              <a:off x="5656850" y="785382"/>
              <a:ext cx="1158523" cy="2907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latin typeface="Arial" pitchFamily="34" charset="0"/>
                </a:rPr>
                <a:t>Metagenome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6132DF6E-5977-4218-B8A4-003ECE5B9E3B}"/>
                </a:ext>
              </a:extLst>
            </p:cNvPr>
            <p:cNvSpPr/>
            <p:nvPr/>
          </p:nvSpPr>
          <p:spPr bwMode="auto">
            <a:xfrm>
              <a:off x="7218031" y="785382"/>
              <a:ext cx="1639127" cy="1215520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" dist="25400" dir="2700000" algn="t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atte"/>
          </p:spPr>
          <p:txBody>
            <a:bodyPr wrap="square" rtlCol="0" anchor="ctr">
              <a:spAutoFit/>
              <a:sp3d>
                <a:contourClr>
                  <a:srgbClr val="0070C0"/>
                </a:contourClr>
              </a:sp3d>
            </a:bodyPr>
            <a:lstStyle/>
            <a:p>
              <a:pPr algn="ctr"/>
              <a:endParaRPr lang="en-US" sz="2400" b="1" dirty="0">
                <a:ln w="1905"/>
                <a:gradFill>
                  <a:gsLst>
                    <a:gs pos="0">
                      <a:srgbClr val="112757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>
                  <a:outerShdw blurRad="25400" dist="25400" dir="2700000" algn="tl" rotWithShape="0">
                    <a:prstClr val="black">
                      <a:alpha val="20000"/>
                    </a:prstClr>
                  </a:outerShdw>
                </a:effectLst>
                <a:latin typeface="+mj-lt"/>
                <a:ea typeface="HY헤드라인M" pitchFamily="18" charset="-127"/>
                <a:cs typeface="Arial" pitchFamily="34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032B8C9-DB58-4A73-941F-DEF34AE3F9CB}"/>
                </a:ext>
              </a:extLst>
            </p:cNvPr>
            <p:cNvSpPr txBox="1"/>
            <p:nvPr/>
          </p:nvSpPr>
          <p:spPr>
            <a:xfrm>
              <a:off x="7218031" y="838022"/>
              <a:ext cx="1655938" cy="274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dirty="0">
                  <a:latin typeface="Arial" pitchFamily="34" charset="0"/>
                </a:rPr>
                <a:t>Metagenomic data set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744C7952-7479-4966-B37D-AF2C78933537}"/>
                </a:ext>
              </a:extLst>
            </p:cNvPr>
            <p:cNvSpPr txBox="1"/>
            <p:nvPr/>
          </p:nvSpPr>
          <p:spPr>
            <a:xfrm>
              <a:off x="7301458" y="1159105"/>
              <a:ext cx="601906" cy="743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prstDash val="dashDot"/>
            </a:ln>
          </p:spPr>
          <p:txBody>
            <a:bodyPr wrap="square" rtlCol="0">
              <a:spAutoFit/>
            </a:bodyPr>
            <a:lstStyle/>
            <a:p>
              <a:r>
                <a:rPr lang="en-US" sz="500" dirty="0">
                  <a:latin typeface="Arial" pitchFamily="34" charset="0"/>
                </a:rPr>
                <a:t>            TACGACGTACGATTACGACGTACGATGCTAGCTAATATTTACTAGCATCAGCATCGACG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E0589A6-B18B-4EE6-8330-EBA3C16F416D}"/>
                </a:ext>
              </a:extLst>
            </p:cNvPr>
            <p:cNvSpPr txBox="1"/>
            <p:nvPr/>
          </p:nvSpPr>
          <p:spPr>
            <a:xfrm>
              <a:off x="8145180" y="1175195"/>
              <a:ext cx="601906" cy="743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prstDash val="dashDot"/>
            </a:ln>
          </p:spPr>
          <p:txBody>
            <a:bodyPr wrap="square" rtlCol="0">
              <a:spAutoFit/>
            </a:bodyPr>
            <a:lstStyle/>
            <a:p>
              <a:r>
                <a:rPr lang="en-US" sz="500" dirty="0">
                  <a:latin typeface="Arial" pitchFamily="34" charset="0"/>
                </a:rPr>
                <a:t>               TACGACGTACGATTACGACGTACGATGCTAGCTAATATTTACTAGCATCAGCATCGACG</a:t>
              </a:r>
            </a:p>
          </p:txBody>
        </p:sp>
      </p:grp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709F09FD-8424-4D09-BABB-6A4F22EA41B3}"/>
              </a:ext>
            </a:extLst>
          </p:cNvPr>
          <p:cNvSpPr/>
          <p:nvPr/>
        </p:nvSpPr>
        <p:spPr bwMode="auto">
          <a:xfrm>
            <a:off x="46180" y="2309090"/>
            <a:ext cx="6833846" cy="4548909"/>
          </a:xfrm>
          <a:prstGeom prst="roundRect">
            <a:avLst>
              <a:gd name="adj" fmla="val 3453"/>
            </a:avLst>
          </a:prstGeom>
          <a:solidFill>
            <a:srgbClr val="D0E6F3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25400" dist="25400" dir="2700000" algn="t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prstMaterial="matte"/>
        </p:spPr>
        <p:txBody>
          <a:bodyPr wrap="square" rtlCol="0" anchor="ctr">
            <a:spAutoFit/>
            <a:sp3d>
              <a:contourClr>
                <a:srgbClr val="0070C0"/>
              </a:contourClr>
            </a:sp3d>
          </a:bodyPr>
          <a:lstStyle/>
          <a:p>
            <a:pPr algn="ctr"/>
            <a:endParaRPr lang="en-US" sz="2400" b="1" dirty="0">
              <a:ln w="1905"/>
              <a:gradFill>
                <a:gsLst>
                  <a:gs pos="0">
                    <a:srgbClr val="112757"/>
                  </a:gs>
                  <a:gs pos="100000">
                    <a:schemeClr val="tx1"/>
                  </a:gs>
                </a:gsLst>
                <a:lin ang="5400000" scaled="0"/>
              </a:gradFill>
              <a:effectLst>
                <a:outerShdw blurRad="25400" dist="25400" dir="2700000" algn="tl" rotWithShape="0">
                  <a:prstClr val="black">
                    <a:alpha val="20000"/>
                  </a:prstClr>
                </a:outerShdw>
              </a:effectLst>
              <a:latin typeface="+mj-lt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6243223-CBB6-4C5E-84F1-3CFE418C32A9}"/>
              </a:ext>
            </a:extLst>
          </p:cNvPr>
          <p:cNvSpPr/>
          <p:nvPr/>
        </p:nvSpPr>
        <p:spPr bwMode="auto">
          <a:xfrm>
            <a:off x="131584" y="2388683"/>
            <a:ext cx="3783596" cy="4378978"/>
          </a:xfrm>
          <a:prstGeom prst="roundRect">
            <a:avLst>
              <a:gd name="adj" fmla="val 6583"/>
            </a:avLst>
          </a:prstGeom>
          <a:solidFill>
            <a:srgbClr val="F4DAA9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25400" dist="25400" dir="2700000" algn="t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prstMaterial="matte"/>
        </p:spPr>
        <p:txBody>
          <a:bodyPr wrap="square" rtlCol="0" anchor="ctr">
            <a:spAutoFit/>
            <a:sp3d>
              <a:contourClr>
                <a:srgbClr val="0070C0"/>
              </a:contourClr>
            </a:sp3d>
          </a:bodyPr>
          <a:lstStyle/>
          <a:p>
            <a:pPr algn="ctr"/>
            <a:endParaRPr lang="en-US" sz="2400" b="1" dirty="0">
              <a:ln w="1905"/>
              <a:gradFill>
                <a:gsLst>
                  <a:gs pos="0">
                    <a:srgbClr val="112757"/>
                  </a:gs>
                  <a:gs pos="100000">
                    <a:schemeClr val="tx1"/>
                  </a:gs>
                </a:gsLst>
                <a:lin ang="5400000" scaled="0"/>
              </a:gradFill>
              <a:effectLst>
                <a:outerShdw blurRad="25400" dist="25400" dir="2700000" algn="tl" rotWithShape="0">
                  <a:prstClr val="black">
                    <a:alpha val="20000"/>
                  </a:prstClr>
                </a:outerShdw>
              </a:effectLst>
              <a:latin typeface="+mj-lt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569CC7F-3ED3-4315-ACEF-9E12039B94F7}"/>
              </a:ext>
            </a:extLst>
          </p:cNvPr>
          <p:cNvSpPr/>
          <p:nvPr/>
        </p:nvSpPr>
        <p:spPr bwMode="auto">
          <a:xfrm>
            <a:off x="7050053" y="2558474"/>
            <a:ext cx="2047768" cy="1695882"/>
          </a:xfrm>
          <a:prstGeom prst="roundRect">
            <a:avLst>
              <a:gd name="adj" fmla="val 15033"/>
            </a:avLst>
          </a:prstGeom>
          <a:solidFill>
            <a:srgbClr val="FAF8C8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25400" dist="25400" dir="2700000" algn="t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prstMaterial="matte"/>
        </p:spPr>
        <p:txBody>
          <a:bodyPr wrap="square" rtlCol="0" anchor="ctr">
            <a:spAutoFit/>
            <a:sp3d>
              <a:contourClr>
                <a:srgbClr val="0070C0"/>
              </a:contourClr>
            </a:sp3d>
          </a:bodyPr>
          <a:lstStyle/>
          <a:p>
            <a:pPr algn="ctr"/>
            <a:endParaRPr lang="en-US" sz="2400" b="1" dirty="0">
              <a:ln w="1905"/>
              <a:gradFill>
                <a:gsLst>
                  <a:gs pos="0">
                    <a:srgbClr val="112757"/>
                  </a:gs>
                  <a:gs pos="100000">
                    <a:schemeClr val="tx1"/>
                  </a:gs>
                </a:gsLst>
                <a:lin ang="5400000" scaled="0"/>
              </a:gradFill>
              <a:effectLst>
                <a:outerShdw blurRad="25400" dist="25400" dir="2700000" algn="tl" rotWithShape="0">
                  <a:prstClr val="black">
                    <a:alpha val="20000"/>
                  </a:prstClr>
                </a:outerShdw>
              </a:effectLst>
              <a:latin typeface="+mj-lt"/>
              <a:ea typeface="HY헤드라인M" pitchFamily="18" charset="-127"/>
              <a:cs typeface="Arial" pitchFamily="34" charset="0"/>
            </a:endParaRP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706A9A20-65A0-42B2-AE0F-E7D1538804D4}"/>
              </a:ext>
            </a:extLst>
          </p:cNvPr>
          <p:cNvCxnSpPr>
            <a:cxnSpLocks/>
          </p:cNvCxnSpPr>
          <p:nvPr/>
        </p:nvCxnSpPr>
        <p:spPr>
          <a:xfrm flipV="1">
            <a:off x="2093948" y="1404440"/>
            <a:ext cx="1040847" cy="4222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41EB92D9-ECB7-4FAB-8744-7FB52ACE66A4}"/>
              </a:ext>
            </a:extLst>
          </p:cNvPr>
          <p:cNvCxnSpPr>
            <a:cxnSpLocks/>
          </p:cNvCxnSpPr>
          <p:nvPr/>
        </p:nvCxnSpPr>
        <p:spPr>
          <a:xfrm>
            <a:off x="4528198" y="1424647"/>
            <a:ext cx="854524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E65A6CA1-28C8-4B03-9ED1-000572293047}"/>
              </a:ext>
            </a:extLst>
          </p:cNvPr>
          <p:cNvCxnSpPr>
            <a:cxnSpLocks/>
          </p:cNvCxnSpPr>
          <p:nvPr/>
        </p:nvCxnSpPr>
        <p:spPr>
          <a:xfrm>
            <a:off x="6861935" y="1404440"/>
            <a:ext cx="393229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A7D8E298-C99C-4576-824C-2B6EFDF5A715}"/>
              </a:ext>
            </a:extLst>
          </p:cNvPr>
          <p:cNvCxnSpPr>
            <a:cxnSpLocks/>
          </p:cNvCxnSpPr>
          <p:nvPr/>
        </p:nvCxnSpPr>
        <p:spPr>
          <a:xfrm>
            <a:off x="8100291" y="1939636"/>
            <a:ext cx="0" cy="525692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6488F84A-75B7-41CA-AFB2-B6A46EFD1314}"/>
              </a:ext>
            </a:extLst>
          </p:cNvPr>
          <p:cNvSpPr txBox="1"/>
          <p:nvPr/>
        </p:nvSpPr>
        <p:spPr>
          <a:xfrm>
            <a:off x="7999646" y="2210018"/>
            <a:ext cx="7390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Arial" pitchFamily="34" charset="0"/>
              </a:rPr>
              <a:t>QC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342A28A-16A8-44CF-BAD9-67F1EA500105}"/>
              </a:ext>
            </a:extLst>
          </p:cNvPr>
          <p:cNvSpPr txBox="1"/>
          <p:nvPr/>
        </p:nvSpPr>
        <p:spPr>
          <a:xfrm>
            <a:off x="6934919" y="2594871"/>
            <a:ext cx="20301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Arial" pitchFamily="34" charset="0"/>
              </a:rPr>
              <a:t>Preprocessed data set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1C8E61E9-BB13-47FE-9F55-5347DCE936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19" r="2164"/>
          <a:stretch/>
        </p:blipFill>
        <p:spPr>
          <a:xfrm>
            <a:off x="7077075" y="2848679"/>
            <a:ext cx="1976438" cy="1151869"/>
          </a:xfrm>
          <a:prstGeom prst="rect">
            <a:avLst/>
          </a:prstGeom>
        </p:spPr>
      </p:pic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ED61714A-7699-47DE-83AC-E2C6D186A467}"/>
              </a:ext>
            </a:extLst>
          </p:cNvPr>
          <p:cNvSpPr/>
          <p:nvPr/>
        </p:nvSpPr>
        <p:spPr bwMode="auto">
          <a:xfrm>
            <a:off x="7077076" y="4495800"/>
            <a:ext cx="2020745" cy="1271588"/>
          </a:xfrm>
          <a:prstGeom prst="roundRect">
            <a:avLst/>
          </a:prstGeom>
          <a:solidFill>
            <a:srgbClr val="D0E8F2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25400" dist="25400" dir="2700000" algn="t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prstMaterial="matte"/>
        </p:spPr>
        <p:txBody>
          <a:bodyPr wrap="square" rtlCol="0" anchor="ctr">
            <a:spAutoFit/>
            <a:sp3d>
              <a:contourClr>
                <a:srgbClr val="0070C0"/>
              </a:contourClr>
            </a:sp3d>
          </a:bodyPr>
          <a:lstStyle/>
          <a:p>
            <a:pPr algn="ctr"/>
            <a:endParaRPr lang="en-US" sz="2400" b="1" dirty="0">
              <a:ln w="1905"/>
              <a:gradFill>
                <a:gsLst>
                  <a:gs pos="0">
                    <a:srgbClr val="112757"/>
                  </a:gs>
                  <a:gs pos="100000">
                    <a:schemeClr val="tx1"/>
                  </a:gs>
                </a:gsLst>
                <a:lin ang="5400000" scaled="0"/>
              </a:gradFill>
              <a:effectLst>
                <a:outerShdw blurRad="25400" dist="25400" dir="2700000" algn="tl" rotWithShape="0">
                  <a:prstClr val="black">
                    <a:alpha val="20000"/>
                  </a:prstClr>
                </a:outerShdw>
              </a:effectLst>
              <a:latin typeface="+mj-lt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7FFC7EC-3367-4D02-B3DB-86300233F4BF}"/>
              </a:ext>
            </a:extLst>
          </p:cNvPr>
          <p:cNvSpPr txBox="1"/>
          <p:nvPr/>
        </p:nvSpPr>
        <p:spPr>
          <a:xfrm>
            <a:off x="7294064" y="4495800"/>
            <a:ext cx="18499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Arial" pitchFamily="34" charset="0"/>
              </a:rPr>
              <a:t>Reference information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A88780B-732E-4399-9B57-A1D850423826}"/>
              </a:ext>
            </a:extLst>
          </p:cNvPr>
          <p:cNvSpPr txBox="1"/>
          <p:nvPr/>
        </p:nvSpPr>
        <p:spPr>
          <a:xfrm>
            <a:off x="7016661" y="4719731"/>
            <a:ext cx="21145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Arial" pitchFamily="34" charset="0"/>
              </a:rPr>
              <a:t>Available microbial proteins</a:t>
            </a:r>
          </a:p>
          <a:p>
            <a:pPr algn="ctr"/>
            <a:r>
              <a:rPr lang="en-US" sz="1200" dirty="0">
                <a:latin typeface="Arial" pitchFamily="34" charset="0"/>
              </a:rPr>
              <a:t>Genomes and annotations</a:t>
            </a:r>
          </a:p>
          <a:p>
            <a:pPr algn="ctr"/>
            <a:r>
              <a:rPr lang="en-US" sz="1200" dirty="0">
                <a:latin typeface="Arial" pitchFamily="34" charset="0"/>
              </a:rPr>
              <a:t>Annotated pathways</a:t>
            </a:r>
          </a:p>
          <a:p>
            <a:pPr algn="ctr"/>
            <a:endParaRPr lang="en-US" sz="1200" dirty="0">
              <a:latin typeface="Arial" pitchFamily="34" charset="0"/>
            </a:endParaRPr>
          </a:p>
          <a:p>
            <a:pPr algn="ctr"/>
            <a:r>
              <a:rPr lang="en-US" sz="1200" b="1" dirty="0">
                <a:latin typeface="Arial" pitchFamily="34" charset="0"/>
              </a:rPr>
              <a:t>Size: ~ GBs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0D1DEC3-55D1-46C8-9EAB-0AC36E1AC7CD}"/>
              </a:ext>
            </a:extLst>
          </p:cNvPr>
          <p:cNvSpPr txBox="1"/>
          <p:nvPr/>
        </p:nvSpPr>
        <p:spPr>
          <a:xfrm>
            <a:off x="4161882" y="2506221"/>
            <a:ext cx="2441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Arial" pitchFamily="34" charset="0"/>
              </a:rPr>
              <a:t>Assembly-based profiling</a:t>
            </a:r>
          </a:p>
          <a:p>
            <a:pPr algn="ctr"/>
            <a:r>
              <a:rPr lang="en-US" sz="1200" dirty="0">
                <a:latin typeface="Arial" pitchFamily="34" charset="0"/>
              </a:rPr>
              <a:t>(Co)assemble reads into contigs</a:t>
            </a: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8588F764-EA56-4102-92F2-94E7232CC59A}"/>
              </a:ext>
            </a:extLst>
          </p:cNvPr>
          <p:cNvCxnSpPr>
            <a:cxnSpLocks/>
          </p:cNvCxnSpPr>
          <p:nvPr/>
        </p:nvCxnSpPr>
        <p:spPr>
          <a:xfrm>
            <a:off x="5308212" y="2967886"/>
            <a:ext cx="0" cy="331574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691D3130-6489-4022-8669-DD7DA27EDEAE}"/>
              </a:ext>
            </a:extLst>
          </p:cNvPr>
          <p:cNvSpPr txBox="1"/>
          <p:nvPr/>
        </p:nvSpPr>
        <p:spPr>
          <a:xfrm>
            <a:off x="3939223" y="4812020"/>
            <a:ext cx="297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Arial" pitchFamily="34" charset="0"/>
              </a:rPr>
              <a:t>Read-based taxonomic profiling</a:t>
            </a:r>
          </a:p>
          <a:p>
            <a:pPr algn="ctr"/>
            <a:r>
              <a:rPr lang="en-US" sz="1200" dirty="0">
                <a:latin typeface="Arial" pitchFamily="34" charset="0"/>
              </a:rPr>
              <a:t>Map reads to genomes or marker genes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773F086-9330-47F7-B1B0-3AAAF444FD87}"/>
              </a:ext>
            </a:extLst>
          </p:cNvPr>
          <p:cNvSpPr txBox="1"/>
          <p:nvPr/>
        </p:nvSpPr>
        <p:spPr>
          <a:xfrm>
            <a:off x="3954960" y="3329767"/>
            <a:ext cx="27783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Arial" pitchFamily="34" charset="0"/>
              </a:rPr>
              <a:t>Taxonomic and functional annotations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95EFF92-993E-4140-9F14-E8783BCF8A19}"/>
              </a:ext>
            </a:extLst>
          </p:cNvPr>
          <p:cNvSpPr txBox="1"/>
          <p:nvPr/>
        </p:nvSpPr>
        <p:spPr>
          <a:xfrm>
            <a:off x="4070421" y="4029278"/>
            <a:ext cx="25473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Arial" pitchFamily="34" charset="0"/>
              </a:rPr>
              <a:t>Map reads to annotated contigs</a:t>
            </a:r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C4E0B2FC-0FAF-4167-BCAD-8241F3705C0A}"/>
              </a:ext>
            </a:extLst>
          </p:cNvPr>
          <p:cNvCxnSpPr>
            <a:cxnSpLocks/>
          </p:cNvCxnSpPr>
          <p:nvPr/>
        </p:nvCxnSpPr>
        <p:spPr>
          <a:xfrm>
            <a:off x="5334074" y="3622691"/>
            <a:ext cx="0" cy="331574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1FBB0BD8-BB4E-4319-A9C7-B9D6C530CE1D}"/>
              </a:ext>
            </a:extLst>
          </p:cNvPr>
          <p:cNvCxnSpPr>
            <a:cxnSpLocks/>
          </p:cNvCxnSpPr>
          <p:nvPr/>
        </p:nvCxnSpPr>
        <p:spPr>
          <a:xfrm>
            <a:off x="5344120" y="4307424"/>
            <a:ext cx="0" cy="46537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AE51B288-2A36-496F-A397-486CCA467AFE}"/>
              </a:ext>
            </a:extLst>
          </p:cNvPr>
          <p:cNvSpPr txBox="1"/>
          <p:nvPr/>
        </p:nvSpPr>
        <p:spPr>
          <a:xfrm>
            <a:off x="4123904" y="5900049"/>
            <a:ext cx="254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Arial" pitchFamily="34" charset="0"/>
              </a:rPr>
              <a:t>Read-based metabolic profiling</a:t>
            </a:r>
          </a:p>
          <a:p>
            <a:pPr algn="ctr"/>
            <a:r>
              <a:rPr lang="en-US" sz="1200" dirty="0">
                <a:latin typeface="Arial" pitchFamily="34" charset="0"/>
              </a:rPr>
              <a:t>Map reads to annotated genes,</a:t>
            </a:r>
          </a:p>
          <a:p>
            <a:pPr algn="ctr"/>
            <a:r>
              <a:rPr lang="en-US" sz="1200" dirty="0">
                <a:latin typeface="Arial" pitchFamily="34" charset="0"/>
              </a:rPr>
              <a:t>Proteins or pathways</a:t>
            </a:r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6EFF44C7-80C3-4ED8-9F99-834BA02C3D93}"/>
              </a:ext>
            </a:extLst>
          </p:cNvPr>
          <p:cNvCxnSpPr>
            <a:cxnSpLocks/>
          </p:cNvCxnSpPr>
          <p:nvPr/>
        </p:nvCxnSpPr>
        <p:spPr>
          <a:xfrm>
            <a:off x="5382722" y="5308423"/>
            <a:ext cx="14880" cy="48177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Left Brace 56">
            <a:extLst>
              <a:ext uri="{FF2B5EF4-FFF2-40B4-BE49-F238E27FC236}">
                <a16:creationId xmlns:a16="http://schemas.microsoft.com/office/drawing/2014/main" id="{0CE4782C-A547-455F-9F17-7741F7FEA38E}"/>
              </a:ext>
            </a:extLst>
          </p:cNvPr>
          <p:cNvSpPr/>
          <p:nvPr/>
        </p:nvSpPr>
        <p:spPr>
          <a:xfrm>
            <a:off x="3800291" y="2487017"/>
            <a:ext cx="432264" cy="4280643"/>
          </a:xfrm>
          <a:prstGeom prst="leftBrace">
            <a:avLst>
              <a:gd name="adj1" fmla="val 8333"/>
              <a:gd name="adj2" fmla="val 49542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6CFA73DA-F5F5-4998-B9F4-06CEA80C8E79}"/>
              </a:ext>
            </a:extLst>
          </p:cNvPr>
          <p:cNvCxnSpPr>
            <a:cxnSpLocks/>
          </p:cNvCxnSpPr>
          <p:nvPr/>
        </p:nvCxnSpPr>
        <p:spPr>
          <a:xfrm flipH="1">
            <a:off x="6723262" y="3517056"/>
            <a:ext cx="408022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97C0EA55-85C2-40A3-BA5A-28CD2CC9A439}"/>
              </a:ext>
            </a:extLst>
          </p:cNvPr>
          <p:cNvCxnSpPr>
            <a:cxnSpLocks/>
          </p:cNvCxnSpPr>
          <p:nvPr/>
        </p:nvCxnSpPr>
        <p:spPr>
          <a:xfrm flipH="1">
            <a:off x="6733282" y="4719731"/>
            <a:ext cx="408022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" name="Picture 6" descr="Image result for metagenomics analysis microbial heatmap">
            <a:extLst>
              <a:ext uri="{FF2B5EF4-FFF2-40B4-BE49-F238E27FC236}">
                <a16:creationId xmlns:a16="http://schemas.microsoft.com/office/drawing/2014/main" id="{95FB6628-345B-4CF9-8FCC-DA2B3371D0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0" t="27490" r="37031" b="19184"/>
          <a:stretch/>
        </p:blipFill>
        <p:spPr bwMode="auto">
          <a:xfrm>
            <a:off x="1016243" y="2646446"/>
            <a:ext cx="1792718" cy="1607910"/>
          </a:xfrm>
          <a:prstGeom prst="rect">
            <a:avLst/>
          </a:prstGeom>
          <a:noFill/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D4287281-6A4F-49E0-8C7F-9EA80EA5927E}"/>
              </a:ext>
            </a:extLst>
          </p:cNvPr>
          <p:cNvSpPr txBox="1"/>
          <p:nvPr/>
        </p:nvSpPr>
        <p:spPr>
          <a:xfrm>
            <a:off x="1121769" y="2405224"/>
            <a:ext cx="15479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Arial" pitchFamily="34" charset="0"/>
              </a:rPr>
              <a:t>Microbial species</a:t>
            </a:r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A9928CA9-479E-4370-9623-62470C60A261}"/>
              </a:ext>
            </a:extLst>
          </p:cNvPr>
          <p:cNvSpPr/>
          <p:nvPr/>
        </p:nvSpPr>
        <p:spPr bwMode="auto">
          <a:xfrm>
            <a:off x="7088749" y="5984104"/>
            <a:ext cx="1987444" cy="75485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25400" dist="25400" dir="2700000" algn="t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prstMaterial="matte"/>
        </p:spPr>
        <p:txBody>
          <a:bodyPr wrap="square" rtlCol="0" anchor="ctr">
            <a:spAutoFit/>
            <a:sp3d>
              <a:contourClr>
                <a:srgbClr val="0070C0"/>
              </a:contourClr>
            </a:sp3d>
          </a:bodyPr>
          <a:lstStyle/>
          <a:p>
            <a:pPr algn="ctr"/>
            <a:endParaRPr lang="en-US" sz="2400" b="1" dirty="0">
              <a:ln w="1905"/>
              <a:gradFill>
                <a:gsLst>
                  <a:gs pos="0">
                    <a:srgbClr val="112757"/>
                  </a:gs>
                  <a:gs pos="100000">
                    <a:schemeClr val="tx1"/>
                  </a:gs>
                </a:gsLst>
                <a:lin ang="5400000" scaled="0"/>
              </a:gradFill>
              <a:effectLst>
                <a:outerShdw blurRad="25400" dist="25400" dir="2700000" algn="tl" rotWithShape="0">
                  <a:prstClr val="black">
                    <a:alpha val="20000"/>
                  </a:prstClr>
                </a:outerShdw>
              </a:effectLst>
              <a:latin typeface="+mj-lt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EF9761B8-996A-4594-A66B-50AF83AB445A}"/>
              </a:ext>
            </a:extLst>
          </p:cNvPr>
          <p:cNvSpPr txBox="1"/>
          <p:nvPr/>
        </p:nvSpPr>
        <p:spPr>
          <a:xfrm>
            <a:off x="7238409" y="6084715"/>
            <a:ext cx="1737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Arial" pitchFamily="34" charset="0"/>
              </a:rPr>
              <a:t>Bioinformatics software</a:t>
            </a:r>
          </a:p>
        </p:txBody>
      </p: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17D32661-04ED-47C1-BF92-DA1A589F2A8B}"/>
              </a:ext>
            </a:extLst>
          </p:cNvPr>
          <p:cNvCxnSpPr>
            <a:cxnSpLocks/>
          </p:cNvCxnSpPr>
          <p:nvPr/>
        </p:nvCxnSpPr>
        <p:spPr>
          <a:xfrm flipH="1">
            <a:off x="6758239" y="6237595"/>
            <a:ext cx="408022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EBE32256-896F-4ABE-B091-5C491B512F2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809" t="8487" r="7250" b="5006"/>
          <a:stretch/>
        </p:blipFill>
        <p:spPr>
          <a:xfrm>
            <a:off x="561287" y="850722"/>
            <a:ext cx="1307979" cy="9760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F09CC7F-C794-4F63-9A06-ECE034A350B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/>
          <a:stretch/>
        </p:blipFill>
        <p:spPr>
          <a:xfrm>
            <a:off x="340932" y="4278993"/>
            <a:ext cx="3435316" cy="2415909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8190B0E0-C508-478F-B8B8-7535C07FFBAC}"/>
              </a:ext>
            </a:extLst>
          </p:cNvPr>
          <p:cNvSpPr txBox="1"/>
          <p:nvPr/>
        </p:nvSpPr>
        <p:spPr>
          <a:xfrm>
            <a:off x="0" y="92366"/>
            <a:ext cx="9144000" cy="461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en-US" sz="2200" b="1" i="0" dirty="0">
                <a:effectLst/>
                <a:latin typeface="+mj-lt"/>
              </a:rPr>
              <a:t>High throughput sequencing and bioinformatic analysis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2559F9E-D024-4DCA-843B-01E40E95E826}"/>
              </a:ext>
            </a:extLst>
          </p:cNvPr>
          <p:cNvSpPr/>
          <p:nvPr/>
        </p:nvSpPr>
        <p:spPr bwMode="auto">
          <a:xfrm>
            <a:off x="2727106" y="6534417"/>
            <a:ext cx="116115" cy="112062"/>
          </a:xfrm>
          <a:prstGeom prst="ellipse">
            <a:avLst/>
          </a:prstGeom>
          <a:solidFill>
            <a:srgbClr val="48FF2E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25400" dist="25400" dir="2700000" algn="t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prstMaterial="matte"/>
        </p:spPr>
        <p:txBody>
          <a:bodyPr wrap="square" rtlCol="0" anchor="ctr">
            <a:spAutoFit/>
            <a:sp3d>
              <a:contourClr>
                <a:srgbClr val="0070C0"/>
              </a:contourClr>
            </a:sp3d>
          </a:bodyPr>
          <a:lstStyle/>
          <a:p>
            <a:pPr algn="ctr"/>
            <a:endParaRPr lang="en-US" sz="2400" b="1" dirty="0">
              <a:ln w="1905">
                <a:solidFill>
                  <a:schemeClr val="tx1"/>
                </a:solidFill>
              </a:ln>
              <a:gradFill>
                <a:gsLst>
                  <a:gs pos="0">
                    <a:srgbClr val="112757"/>
                  </a:gs>
                  <a:gs pos="100000">
                    <a:schemeClr val="tx1"/>
                  </a:gs>
                </a:gsLst>
                <a:lin ang="5400000" scaled="0"/>
              </a:gradFill>
              <a:effectLst>
                <a:outerShdw blurRad="25400" dist="25400" dir="2700000" algn="tl" rotWithShape="0">
                  <a:prstClr val="black">
                    <a:alpha val="20000"/>
                  </a:prstClr>
                </a:outerShdw>
              </a:effectLst>
              <a:latin typeface="+mj-lt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2312F34B-2268-4269-AB5C-6AEA80C019BC}"/>
              </a:ext>
            </a:extLst>
          </p:cNvPr>
          <p:cNvSpPr/>
          <p:nvPr/>
        </p:nvSpPr>
        <p:spPr bwMode="auto">
          <a:xfrm>
            <a:off x="1470047" y="6534417"/>
            <a:ext cx="116115" cy="112062"/>
          </a:xfrm>
          <a:prstGeom prst="ellipse">
            <a:avLst/>
          </a:prstGeom>
          <a:solidFill>
            <a:srgbClr val="FF183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25400" dist="25400" dir="2700000" algn="t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prstMaterial="matte"/>
        </p:spPr>
        <p:txBody>
          <a:bodyPr wrap="square" rtlCol="0" anchor="ctr">
            <a:spAutoFit/>
            <a:sp3d>
              <a:contourClr>
                <a:srgbClr val="0070C0"/>
              </a:contourClr>
            </a:sp3d>
          </a:bodyPr>
          <a:lstStyle/>
          <a:p>
            <a:pPr algn="ctr"/>
            <a:endParaRPr lang="en-US" sz="2400" b="1" dirty="0">
              <a:ln w="1905">
                <a:solidFill>
                  <a:schemeClr val="tx1"/>
                </a:solidFill>
              </a:ln>
              <a:gradFill>
                <a:gsLst>
                  <a:gs pos="0">
                    <a:srgbClr val="112757"/>
                  </a:gs>
                  <a:gs pos="100000">
                    <a:schemeClr val="tx1"/>
                  </a:gs>
                </a:gsLst>
                <a:lin ang="5400000" scaled="0"/>
              </a:gradFill>
              <a:effectLst>
                <a:outerShdw blurRad="25400" dist="25400" dir="2700000" algn="tl" rotWithShape="0">
                  <a:prstClr val="black">
                    <a:alpha val="20000"/>
                  </a:prstClr>
                </a:outerShdw>
              </a:effectLst>
              <a:latin typeface="+mj-lt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D8F8D5D-1E1D-404E-9C29-5C62B2E45B38}"/>
              </a:ext>
            </a:extLst>
          </p:cNvPr>
          <p:cNvSpPr txBox="1"/>
          <p:nvPr/>
        </p:nvSpPr>
        <p:spPr>
          <a:xfrm>
            <a:off x="1520632" y="6463390"/>
            <a:ext cx="124425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Metabolic activities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AF61E44-C6EE-4BA4-9F6E-49E051234100}"/>
              </a:ext>
            </a:extLst>
          </p:cNvPr>
          <p:cNvSpPr txBox="1"/>
          <p:nvPr/>
        </p:nvSpPr>
        <p:spPr>
          <a:xfrm>
            <a:off x="2811289" y="6462697"/>
            <a:ext cx="10166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Bacterial strains</a:t>
            </a:r>
          </a:p>
        </p:txBody>
      </p:sp>
    </p:spTree>
    <p:extLst>
      <p:ext uri="{BB962C8B-B14F-4D97-AF65-F5344CB8AC3E}">
        <p14:creationId xmlns:p14="http://schemas.microsoft.com/office/powerpoint/2010/main" val="42331956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2D9415-DFE3-4092-9281-A2A8BCE5F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FC8F0-0D54-4B1C-8878-135EF4936F33}" type="slidenum">
              <a:rPr lang="ko-KR" altLang="en-US" smtClean="0"/>
              <a:t>12</a:t>
            </a:fld>
            <a:endParaRPr lang="ko-KR" altLang="en-US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139647CF-3B98-4E5C-94F8-860029DD2FD3}"/>
              </a:ext>
            </a:extLst>
          </p:cNvPr>
          <p:cNvSpPr txBox="1">
            <a:spLocks/>
          </p:cNvSpPr>
          <p:nvPr/>
        </p:nvSpPr>
        <p:spPr>
          <a:xfrm>
            <a:off x="28874" y="714592"/>
            <a:ext cx="9115125" cy="1322139"/>
          </a:xfrm>
        </p:spPr>
        <p:txBody>
          <a:bodyPr/>
          <a:lstStyle>
            <a:lvl1pPr marL="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None/>
              <a:defRPr kumimoji="1" sz="3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None/>
              <a:defRPr kumimoji="1" sz="2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2pPr>
            <a:lvl3pPr marL="9144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None/>
              <a:defRPr kumimoji="1" sz="2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3pPr>
            <a:lvl4pPr marL="13716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4pPr>
            <a:lvl5pPr marL="18288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5pPr>
            <a:lvl6pPr marL="2286000" indent="0" algn="ctr" rtl="0" fontAlgn="base" latinLnBrk="1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6pPr>
            <a:lvl7pPr marL="2743200" indent="0" algn="ctr" rtl="0" fontAlgn="base" latinLnBrk="1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7pPr>
            <a:lvl8pPr marL="3200400" indent="0" algn="ctr" rtl="0" fontAlgn="base" latinLnBrk="1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8pPr>
            <a:lvl9pPr marL="3657600" indent="0" algn="ctr" rtl="0" fontAlgn="base" latinLnBrk="1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9pPr>
          </a:lstStyle>
          <a:p>
            <a:pPr algn="just" defTabSz="914400" latinLnBrk="0"/>
            <a:r>
              <a:rPr lang="en-US" sz="1400" kern="0" dirty="0">
                <a:solidFill>
                  <a:schemeClr val="tx1"/>
                </a:solidFill>
              </a:rPr>
              <a:t>Measurement of </a:t>
            </a:r>
            <a:r>
              <a:rPr lang="en-US" sz="1400" kern="0" dirty="0" err="1">
                <a:solidFill>
                  <a:schemeClr val="tx1"/>
                </a:solidFill>
              </a:rPr>
              <a:t>sIgA</a:t>
            </a:r>
            <a:r>
              <a:rPr lang="en-US" sz="1400" kern="0" dirty="0">
                <a:solidFill>
                  <a:schemeClr val="tx1"/>
                </a:solidFill>
              </a:rPr>
              <a:t>, </a:t>
            </a:r>
            <a:r>
              <a:rPr lang="en-US" sz="1400" kern="0" dirty="0" err="1">
                <a:solidFill>
                  <a:schemeClr val="tx1"/>
                </a:solidFill>
              </a:rPr>
              <a:t>IgE</a:t>
            </a:r>
            <a:r>
              <a:rPr lang="en-US" sz="1400" kern="0" dirty="0">
                <a:solidFill>
                  <a:schemeClr val="tx1"/>
                </a:solidFill>
              </a:rPr>
              <a:t>, and the expression of pro- and </a:t>
            </a:r>
            <a:r>
              <a:rPr lang="en-US" sz="1400" kern="0" dirty="0">
                <a:solidFill>
                  <a:schemeClr val="tx1"/>
                </a:solidFill>
                <a:highlight>
                  <a:srgbClr val="FFFF00"/>
                </a:highlight>
              </a:rPr>
              <a:t>anti-inflammatory</a:t>
            </a:r>
            <a:r>
              <a:rPr lang="en-US" sz="1400" kern="0" dirty="0">
                <a:solidFill>
                  <a:schemeClr val="tx1"/>
                </a:solidFill>
              </a:rPr>
              <a:t> cytokines (colony-stimulator granulocyte-macrophage colony-stimulating factor (GM-CSF), interferon gamma (</a:t>
            </a:r>
            <a:r>
              <a:rPr lang="en-US" sz="1400" kern="0" dirty="0" err="1">
                <a:solidFill>
                  <a:schemeClr val="tx1"/>
                </a:solidFill>
                <a:highlight>
                  <a:srgbClr val="00FF00"/>
                </a:highlight>
              </a:rPr>
              <a:t>IFN</a:t>
            </a:r>
            <a:r>
              <a:rPr lang="en-US" sz="1400" kern="0" dirty="0">
                <a:solidFill>
                  <a:schemeClr val="tx1"/>
                </a:solidFill>
                <a:highlight>
                  <a:srgbClr val="00FF00"/>
                </a:highlight>
              </a:rPr>
              <a:t>-</a:t>
            </a:r>
            <a:r>
              <a:rPr lang="el-GR" sz="1400" kern="0" dirty="0">
                <a:solidFill>
                  <a:schemeClr val="tx1"/>
                </a:solidFill>
                <a:highlight>
                  <a:srgbClr val="00FF00"/>
                </a:highlight>
              </a:rPr>
              <a:t>γ</a:t>
            </a:r>
            <a:r>
              <a:rPr lang="el-GR" sz="1400" kern="0" dirty="0">
                <a:solidFill>
                  <a:schemeClr val="tx1"/>
                </a:solidFill>
              </a:rPr>
              <a:t>), </a:t>
            </a:r>
            <a:r>
              <a:rPr lang="en-US" sz="1400" kern="0" dirty="0">
                <a:solidFill>
                  <a:schemeClr val="tx1"/>
                </a:solidFill>
              </a:rPr>
              <a:t>Interleukin </a:t>
            </a:r>
            <a:r>
              <a:rPr lang="en-US" sz="1400" kern="0" dirty="0">
                <a:solidFill>
                  <a:schemeClr val="tx1"/>
                </a:solidFill>
                <a:highlight>
                  <a:srgbClr val="FFFF00"/>
                </a:highlight>
              </a:rPr>
              <a:t>(IL)-1</a:t>
            </a:r>
            <a:r>
              <a:rPr lang="el-GR" sz="1400" kern="0" dirty="0">
                <a:solidFill>
                  <a:schemeClr val="tx1"/>
                </a:solidFill>
                <a:highlight>
                  <a:srgbClr val="FFFF00"/>
                </a:highlight>
              </a:rPr>
              <a:t>β</a:t>
            </a:r>
            <a:r>
              <a:rPr lang="el-GR" sz="1400" kern="0" dirty="0">
                <a:solidFill>
                  <a:schemeClr val="tx1"/>
                </a:solidFill>
              </a:rPr>
              <a:t>,</a:t>
            </a:r>
            <a:r>
              <a:rPr lang="en-US" sz="1400" kern="0" dirty="0">
                <a:solidFill>
                  <a:schemeClr val="tx1"/>
                </a:solidFill>
              </a:rPr>
              <a:t> IL-2, </a:t>
            </a:r>
            <a:r>
              <a:rPr lang="en-US" sz="1400" kern="0" dirty="0">
                <a:solidFill>
                  <a:schemeClr val="tx1"/>
                </a:solidFill>
                <a:highlight>
                  <a:srgbClr val="FFFF00"/>
                </a:highlight>
              </a:rPr>
              <a:t>IL-6,</a:t>
            </a:r>
            <a:r>
              <a:rPr lang="en-US" sz="1400" kern="0" dirty="0">
                <a:solidFill>
                  <a:schemeClr val="tx1"/>
                </a:solidFill>
              </a:rPr>
              <a:t> IL-8, </a:t>
            </a:r>
            <a:r>
              <a:rPr lang="en-US" sz="1400" kern="0" dirty="0">
                <a:solidFill>
                  <a:schemeClr val="tx1"/>
                </a:solidFill>
                <a:highlight>
                  <a:srgbClr val="FFFF00"/>
                </a:highlight>
              </a:rPr>
              <a:t>IL-10</a:t>
            </a:r>
            <a:r>
              <a:rPr lang="en-US" sz="1400" kern="0" dirty="0">
                <a:solidFill>
                  <a:schemeClr val="tx1"/>
                </a:solidFill>
              </a:rPr>
              <a:t>, IL-12 (p70), monocyte chemoattractant protein 1 (MCP-1), tumor necrosis factor alpha (</a:t>
            </a:r>
            <a:r>
              <a:rPr lang="en-US" sz="1400" kern="0" dirty="0">
                <a:solidFill>
                  <a:schemeClr val="tx1"/>
                </a:solidFill>
                <a:highlight>
                  <a:srgbClr val="00FF00"/>
                </a:highlight>
              </a:rPr>
              <a:t>TNF-</a:t>
            </a:r>
            <a:r>
              <a:rPr lang="el-GR" sz="1400" kern="0" dirty="0">
                <a:solidFill>
                  <a:schemeClr val="tx1"/>
                </a:solidFill>
                <a:highlight>
                  <a:srgbClr val="00FF00"/>
                </a:highlight>
              </a:rPr>
              <a:t>α</a:t>
            </a:r>
            <a:r>
              <a:rPr lang="el-GR" sz="1400" kern="0" dirty="0">
                <a:solidFill>
                  <a:schemeClr val="tx1"/>
                </a:solidFill>
              </a:rPr>
              <a:t>), </a:t>
            </a:r>
            <a:r>
              <a:rPr lang="en-US" sz="1400" kern="0" dirty="0">
                <a:solidFill>
                  <a:schemeClr val="tx1"/>
                </a:solidFill>
                <a:highlight>
                  <a:srgbClr val="FFFF00"/>
                </a:highlight>
              </a:rPr>
              <a:t>IL-13</a:t>
            </a:r>
            <a:r>
              <a:rPr lang="en-US" sz="1400" kern="0" dirty="0">
                <a:solidFill>
                  <a:schemeClr val="tx1"/>
                </a:solidFill>
              </a:rPr>
              <a:t>, and IL-5) from whole breast milk and infant stool supernatant at 6 months of age </a:t>
            </a:r>
            <a:r>
              <a:rPr lang="en-US" sz="1400" kern="0" dirty="0">
                <a:solidFill>
                  <a:srgbClr val="0000FF"/>
                </a:solidFill>
              </a:rPr>
              <a:t>(Quin et al., 2018)</a:t>
            </a:r>
            <a:r>
              <a:rPr lang="en-US" sz="1400" kern="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0A8F6080-0232-4356-A4D3-328656C6341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357"/>
          <a:stretch/>
        </p:blipFill>
        <p:spPr>
          <a:xfrm>
            <a:off x="1262800" y="1860023"/>
            <a:ext cx="6647272" cy="452340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1D9CD58-0513-4FAA-B08A-EFC8153548AA}"/>
              </a:ext>
            </a:extLst>
          </p:cNvPr>
          <p:cNvSpPr/>
          <p:nvPr/>
        </p:nvSpPr>
        <p:spPr>
          <a:xfrm>
            <a:off x="800111" y="6459884"/>
            <a:ext cx="75437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rgbClr val="222222"/>
                </a:solidFill>
                <a:latin typeface="+mj-lt"/>
              </a:rPr>
              <a:t>Figure 7. </a:t>
            </a:r>
            <a:r>
              <a:rPr lang="en-US" sz="1400" dirty="0">
                <a:solidFill>
                  <a:srgbClr val="222222"/>
                </a:solidFill>
                <a:latin typeface="+mj-lt"/>
              </a:rPr>
              <a:t>Potential gut–brain pathways through which </a:t>
            </a:r>
            <a:r>
              <a:rPr lang="en-US" sz="1400" dirty="0" err="1">
                <a:solidFill>
                  <a:srgbClr val="222222"/>
                </a:solidFill>
                <a:latin typeface="+mj-lt"/>
              </a:rPr>
              <a:t>SCFAs</a:t>
            </a:r>
            <a:r>
              <a:rPr lang="en-US" sz="1400" dirty="0">
                <a:solidFill>
                  <a:srgbClr val="222222"/>
                </a:solidFill>
                <a:latin typeface="+mj-lt"/>
              </a:rPr>
              <a:t> might modulate brain function.</a:t>
            </a:r>
            <a:endParaRPr lang="en-US" sz="1400" i="0" dirty="0">
              <a:solidFill>
                <a:srgbClr val="222222"/>
              </a:solidFill>
              <a:effectLst/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5D6CAB-DEE7-41C9-AC4C-EE06E93F0725}"/>
              </a:ext>
            </a:extLst>
          </p:cNvPr>
          <p:cNvSpPr txBox="1"/>
          <p:nvPr/>
        </p:nvSpPr>
        <p:spPr>
          <a:xfrm>
            <a:off x="0" y="92366"/>
            <a:ext cx="9144000" cy="461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en-US" sz="2200" b="1" i="0" dirty="0">
                <a:effectLst/>
                <a:latin typeface="+mj-lt"/>
              </a:rPr>
              <a:t>Cytokine analysis</a:t>
            </a:r>
          </a:p>
        </p:txBody>
      </p:sp>
    </p:spTree>
    <p:extLst>
      <p:ext uri="{BB962C8B-B14F-4D97-AF65-F5344CB8AC3E}">
        <p14:creationId xmlns:p14="http://schemas.microsoft.com/office/powerpoint/2010/main" val="19513725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68F447-3213-4133-A7CB-363BC0030E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FC8F0-0D54-4B1C-8878-135EF4936F33}" type="slidenum">
              <a:rPr lang="ko-KR" altLang="en-US" smtClean="0"/>
              <a:t>13</a:t>
            </a:fld>
            <a:endParaRPr lang="ko-KR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3827766-17C5-4FBA-AA60-2E707FCCA7EE}"/>
              </a:ext>
            </a:extLst>
          </p:cNvPr>
          <p:cNvSpPr/>
          <p:nvPr/>
        </p:nvSpPr>
        <p:spPr>
          <a:xfrm>
            <a:off x="175491" y="696058"/>
            <a:ext cx="8579889" cy="19965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Short-chain fatty acids (SCFAs), the main metabolites produced in the colon by bacterial fermentation of dietary fibers and resistant starch, are speculated to play a key role in neuro-immunoendocrine regulation.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Extraction and analysis of intraluminal SCFA (acetate, butyrate, and propionate) from infants and mothers  fecal samples to understand the involvement of SCFAs in microbiota-gut-brain interactions </a:t>
            </a:r>
            <a:r>
              <a:rPr lang="en-US" sz="1400" kern="0" dirty="0">
                <a:solidFill>
                  <a:schemeClr val="tx1"/>
                </a:solidFill>
              </a:rPr>
              <a:t>(</a:t>
            </a:r>
            <a:r>
              <a:rPr lang="en-US" sz="1400" kern="0" dirty="0" err="1">
                <a:solidFill>
                  <a:srgbClr val="0000FF"/>
                </a:solidFill>
              </a:rPr>
              <a:t>Estaki</a:t>
            </a:r>
            <a:r>
              <a:rPr lang="en-US" sz="1400" kern="0" dirty="0">
                <a:solidFill>
                  <a:srgbClr val="0000FF"/>
                </a:solidFill>
              </a:rPr>
              <a:t> et al., 2016</a:t>
            </a:r>
            <a:r>
              <a:rPr lang="en-US" sz="1400" kern="0" dirty="0">
                <a:solidFill>
                  <a:schemeClr val="tx1"/>
                </a:solidFill>
              </a:rPr>
              <a:t>).</a:t>
            </a:r>
            <a:endParaRPr lang="en-US" sz="1400" dirty="0">
              <a:solidFill>
                <a:srgbClr val="000000"/>
              </a:solidFill>
              <a:latin typeface="MinionPro-Regular" panose="02040503050306020203" pitchFamily="18" charset="0"/>
            </a:endParaRPr>
          </a:p>
        </p:txBody>
      </p:sp>
      <p:pic>
        <p:nvPicPr>
          <p:cNvPr id="10" name="Picture 9" descr="Chart, diagram&#10;&#10;Description automatically generated">
            <a:extLst>
              <a:ext uri="{FF2B5EF4-FFF2-40B4-BE49-F238E27FC236}">
                <a16:creationId xmlns:a16="http://schemas.microsoft.com/office/drawing/2014/main" id="{0806B262-0856-4362-B6AF-38553A27AD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" y="2835042"/>
            <a:ext cx="8366760" cy="317692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C748582-5781-4C2B-A34D-868B3C597300}"/>
              </a:ext>
            </a:extLst>
          </p:cNvPr>
          <p:cNvSpPr txBox="1"/>
          <p:nvPr/>
        </p:nvSpPr>
        <p:spPr>
          <a:xfrm>
            <a:off x="1599199" y="6075528"/>
            <a:ext cx="59456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+mj-lt"/>
              </a:rPr>
              <a:t>Figure 8. </a:t>
            </a:r>
            <a:r>
              <a:rPr lang="en-US" sz="1400" dirty="0">
                <a:latin typeface="+mj-lt"/>
              </a:rPr>
              <a:t>Metabolism of </a:t>
            </a:r>
            <a:r>
              <a:rPr lang="en-US" sz="1400" dirty="0" err="1">
                <a:latin typeface="+mj-lt"/>
              </a:rPr>
              <a:t>SCFAs</a:t>
            </a:r>
            <a:r>
              <a:rPr lang="en-US" sz="1400" dirty="0">
                <a:latin typeface="+mj-lt"/>
              </a:rPr>
              <a:t> from dietary fiber to systemic circulation</a:t>
            </a:r>
            <a:r>
              <a:rPr lang="en-US" sz="1400" b="1" dirty="0">
                <a:latin typeface="+mj-lt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5B9F29-F841-4172-BDF2-F1D9FC99C23E}"/>
              </a:ext>
            </a:extLst>
          </p:cNvPr>
          <p:cNvSpPr txBox="1"/>
          <p:nvPr/>
        </p:nvSpPr>
        <p:spPr>
          <a:xfrm>
            <a:off x="0" y="92366"/>
            <a:ext cx="9144000" cy="461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en-US" sz="2200" b="1" i="0" dirty="0">
                <a:effectLst/>
                <a:latin typeface="+mj-lt"/>
              </a:rPr>
              <a:t>Short-Chain fatty acid analysis</a:t>
            </a:r>
          </a:p>
        </p:txBody>
      </p:sp>
    </p:spTree>
    <p:extLst>
      <p:ext uri="{BB962C8B-B14F-4D97-AF65-F5344CB8AC3E}">
        <p14:creationId xmlns:p14="http://schemas.microsoft.com/office/powerpoint/2010/main" val="28170744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598C6C-A1A9-4E03-8D7B-958249080D0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DA686C-7020-4706-8CDE-FF167C5EF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FC8F0-0D54-4B1C-8878-135EF4936F33}" type="slidenum">
              <a:rPr lang="ko-KR" altLang="en-US" smtClean="0"/>
              <a:t>14</a:t>
            </a:fld>
            <a:endParaRPr lang="ko-KR" altLang="en-US"/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97927F7F-3CDE-4BDB-8B1A-82CA90E715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855" y="709135"/>
            <a:ext cx="8453767" cy="552540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053CAEB-5677-48FC-8BB3-DCF08943D35F}"/>
              </a:ext>
            </a:extLst>
          </p:cNvPr>
          <p:cNvSpPr txBox="1"/>
          <p:nvPr/>
        </p:nvSpPr>
        <p:spPr>
          <a:xfrm>
            <a:off x="0" y="92366"/>
            <a:ext cx="9144000" cy="461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en-US" sz="2200" b="1" i="0" dirty="0">
                <a:effectLst/>
                <a:latin typeface="+mj-lt"/>
              </a:rPr>
              <a:t>Isolation, identification and cultivation of anaerobic probiotic</a:t>
            </a:r>
          </a:p>
        </p:txBody>
      </p:sp>
    </p:spTree>
    <p:extLst>
      <p:ext uri="{BB962C8B-B14F-4D97-AF65-F5344CB8AC3E}">
        <p14:creationId xmlns:p14="http://schemas.microsoft.com/office/powerpoint/2010/main" val="8233696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F250BB-1901-48B5-B5B2-D83F5328D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FC8F0-0D54-4B1C-8878-135EF4936F33}" type="slidenum">
              <a:rPr lang="ko-KR" altLang="en-US" smtClean="0"/>
              <a:t>15</a:t>
            </a:fld>
            <a:endParaRPr lang="ko-KR" alt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BBFD5-225F-4ADE-8612-FC2BB953A9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56142"/>
            <a:ext cx="5078299" cy="390812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6756669-79B8-4197-9DE0-4B832BC62E21}"/>
              </a:ext>
            </a:extLst>
          </p:cNvPr>
          <p:cNvSpPr/>
          <p:nvPr/>
        </p:nvSpPr>
        <p:spPr>
          <a:xfrm>
            <a:off x="28875" y="5485254"/>
            <a:ext cx="51237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rgbClr val="211D1E"/>
                </a:solidFill>
              </a:rPr>
              <a:t>Figure 9. </a:t>
            </a:r>
            <a:r>
              <a:rPr lang="en-US" sz="1200" dirty="0">
                <a:solidFill>
                  <a:srgbClr val="211D1E"/>
                </a:solidFill>
              </a:rPr>
              <a:t>Systematic Approach for the Evaluation of Probiotic Safety in Food. </a:t>
            </a:r>
            <a:r>
              <a:rPr lang="en-US" sz="1200" dirty="0" err="1">
                <a:solidFill>
                  <a:srgbClr val="211D1E"/>
                </a:solidFill>
              </a:rPr>
              <a:t>DBPC</a:t>
            </a:r>
            <a:r>
              <a:rPr lang="en-US" sz="1200" dirty="0">
                <a:solidFill>
                  <a:srgbClr val="211D1E"/>
                </a:solidFill>
              </a:rPr>
              <a:t>, Double blind, randomized, placebo controlled.</a:t>
            </a:r>
            <a:endParaRPr lang="en-US" sz="1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D6E505F-E82C-4DB0-8470-4BECFB5CE2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8299" y="1479431"/>
            <a:ext cx="4065701" cy="446748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26B99C-A4CA-4898-8CFD-162585504C7E}"/>
              </a:ext>
            </a:extLst>
          </p:cNvPr>
          <p:cNvSpPr txBox="1"/>
          <p:nvPr/>
        </p:nvSpPr>
        <p:spPr>
          <a:xfrm>
            <a:off x="0" y="92366"/>
            <a:ext cx="9144000" cy="461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en-US" sz="2200" b="1" i="0" dirty="0">
                <a:effectLst/>
                <a:latin typeface="+mj-lt"/>
              </a:rPr>
              <a:t>Evaluation of health hazard</a:t>
            </a:r>
          </a:p>
        </p:txBody>
      </p:sp>
    </p:spTree>
    <p:extLst>
      <p:ext uri="{BB962C8B-B14F-4D97-AF65-F5344CB8AC3E}">
        <p14:creationId xmlns:p14="http://schemas.microsoft.com/office/powerpoint/2010/main" val="2286753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ext-Generation Probiotics Their Molecular Taxonomy and Health Benefits |  SpringerLink">
            <a:extLst>
              <a:ext uri="{FF2B5EF4-FFF2-40B4-BE49-F238E27FC236}">
                <a16:creationId xmlns:a16="http://schemas.microsoft.com/office/drawing/2014/main" id="{E185EA70-3A9E-4CEC-8421-EE8DDEC9ED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58308"/>
            <a:ext cx="9144000" cy="4843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5F4BECA-82FA-41AC-B768-1889BF054F4C}"/>
              </a:ext>
            </a:extLst>
          </p:cNvPr>
          <p:cNvSpPr txBox="1"/>
          <p:nvPr/>
        </p:nvSpPr>
        <p:spPr>
          <a:xfrm>
            <a:off x="0" y="92366"/>
            <a:ext cx="9144000" cy="461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en-US" sz="2200" b="1" i="0">
                <a:effectLst/>
                <a:latin typeface="+mj-lt"/>
              </a:rPr>
              <a:t>Commercialization of probiotics</a:t>
            </a:r>
            <a:endParaRPr lang="en-US" sz="2200" b="1" i="0" dirty="0"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07087189"/>
      </p:ext>
    </p:extLst>
  </p:cSld>
  <p:clrMapOvr>
    <a:masterClrMapping/>
  </p:clrMapOvr>
  <p:transition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5F4BECA-82FA-41AC-B768-1889BF054F4C}"/>
              </a:ext>
            </a:extLst>
          </p:cNvPr>
          <p:cNvSpPr txBox="1"/>
          <p:nvPr/>
        </p:nvSpPr>
        <p:spPr>
          <a:xfrm>
            <a:off x="0" y="92366"/>
            <a:ext cx="9144000" cy="461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en-US" sz="2200" b="1" i="0" dirty="0">
                <a:effectLst/>
                <a:latin typeface="+mj-lt"/>
              </a:rPr>
              <a:t>References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F221AC-2535-4ACB-A63E-FF982ABBF1CD}"/>
              </a:ext>
            </a:extLst>
          </p:cNvPr>
          <p:cNvSpPr txBox="1"/>
          <p:nvPr/>
        </p:nvSpPr>
        <p:spPr>
          <a:xfrm>
            <a:off x="0" y="754216"/>
            <a:ext cx="9144000" cy="59382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i="0" dirty="0" err="1">
                <a:effectLst/>
              </a:rPr>
              <a:t>Abdellatif</a:t>
            </a:r>
            <a:r>
              <a:rPr lang="en-US" sz="1200" i="0" dirty="0">
                <a:effectLst/>
              </a:rPr>
              <a:t> B, McVeigh C, </a:t>
            </a:r>
            <a:r>
              <a:rPr lang="en-US" sz="1200" i="0" dirty="0" err="1">
                <a:effectLst/>
              </a:rPr>
              <a:t>Bendriss</a:t>
            </a:r>
            <a:r>
              <a:rPr lang="en-US" sz="1200" i="0" dirty="0">
                <a:effectLst/>
              </a:rPr>
              <a:t> G, </a:t>
            </a:r>
            <a:r>
              <a:rPr lang="en-US" sz="1200" i="0" dirty="0" err="1">
                <a:effectLst/>
              </a:rPr>
              <a:t>Chaari</a:t>
            </a:r>
            <a:r>
              <a:rPr lang="en-US" sz="1200" i="0" dirty="0">
                <a:effectLst/>
              </a:rPr>
              <a:t> A. The promising role of probiotics in managing the altered gut in autism spectrum disorders. </a:t>
            </a:r>
            <a:r>
              <a:rPr lang="en-US" sz="1200" i="1" dirty="0">
                <a:effectLst/>
              </a:rPr>
              <a:t>International Journal of Molecular Sciences</a:t>
            </a:r>
            <a:r>
              <a:rPr lang="en-US" sz="1200" i="0" dirty="0">
                <a:effectLst/>
              </a:rPr>
              <a:t>. 2020; 21(11):4159.</a:t>
            </a:r>
          </a:p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i="0" dirty="0">
                <a:effectLst/>
              </a:rPr>
              <a:t>Adams, J.B., Johansen, L.J., Powell, L.D., </a:t>
            </a:r>
            <a:r>
              <a:rPr lang="en-US" sz="1200" i="0" dirty="0" err="1">
                <a:effectLst/>
              </a:rPr>
              <a:t>Quig</a:t>
            </a:r>
            <a:r>
              <a:rPr lang="en-US" sz="1200" i="0" dirty="0">
                <a:effectLst/>
              </a:rPr>
              <a:t>, D., and Rubin, R.A. Gastrointestinal flora and gastrointestinal status in children with autism-comparisons to typical children and correlation with autism severity. </a:t>
            </a:r>
            <a:r>
              <a:rPr lang="en-US" sz="1200" i="1" dirty="0">
                <a:effectLst/>
              </a:rPr>
              <a:t>BMC Gastroenterology</a:t>
            </a:r>
            <a:r>
              <a:rPr lang="en-US" sz="1200" i="0" dirty="0">
                <a:effectLst/>
              </a:rPr>
              <a:t>, 2011, 11, 22.</a:t>
            </a:r>
          </a:p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i="0" dirty="0">
                <a:effectLst/>
              </a:rPr>
              <a:t>Aizawa, E., Tsuji, H., </a:t>
            </a:r>
            <a:r>
              <a:rPr lang="en-US" sz="1200" i="0" dirty="0" err="1">
                <a:effectLst/>
              </a:rPr>
              <a:t>Asahara</a:t>
            </a:r>
            <a:r>
              <a:rPr lang="en-US" sz="1200" i="0" dirty="0">
                <a:effectLst/>
              </a:rPr>
              <a:t>, T., Takahashi, T., </a:t>
            </a:r>
            <a:r>
              <a:rPr lang="en-US" sz="1200" i="0" dirty="0" err="1">
                <a:effectLst/>
              </a:rPr>
              <a:t>Teraishi</a:t>
            </a:r>
            <a:r>
              <a:rPr lang="en-US" sz="1200" i="0" dirty="0">
                <a:effectLst/>
              </a:rPr>
              <a:t>, T., Yoshida, S., Ota, M., Koga, N., Hattori, K., and </a:t>
            </a:r>
            <a:r>
              <a:rPr lang="en-US" sz="1200" i="0" dirty="0" err="1">
                <a:effectLst/>
              </a:rPr>
              <a:t>Kunugi</a:t>
            </a:r>
            <a:r>
              <a:rPr lang="en-US" sz="1200" i="0" dirty="0">
                <a:effectLst/>
              </a:rPr>
              <a:t>, H. Possible association of Bifidobacterium and Lactobacillus in the gut microbiota of patients with major depressive disorder. </a:t>
            </a:r>
            <a:r>
              <a:rPr lang="en-US" sz="1200" i="1" dirty="0">
                <a:effectLst/>
              </a:rPr>
              <a:t>Journal of Affective Disorders</a:t>
            </a:r>
            <a:r>
              <a:rPr lang="en-US" sz="1200" i="0" dirty="0">
                <a:effectLst/>
              </a:rPr>
              <a:t>, 2016, 202, 254–257.</a:t>
            </a:r>
          </a:p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i="0" dirty="0">
                <a:effectLst/>
              </a:rPr>
              <a:t>Cohen, L.J., Esterhazy, D., Kim, S.H., </a:t>
            </a:r>
            <a:r>
              <a:rPr lang="en-US" sz="1200" i="0" dirty="0" err="1">
                <a:effectLst/>
              </a:rPr>
              <a:t>Lemetre</a:t>
            </a:r>
            <a:r>
              <a:rPr lang="en-US" sz="1200" i="0" dirty="0">
                <a:effectLst/>
              </a:rPr>
              <a:t>, C., Aguilar, R.R., Gordon, E.A., Pickard, A.J., Cross, J.R., Emiliano, A.B., Han, S.M., et al. Commensal bacteria make GPCR ligands that mimic human signaling molecules. </a:t>
            </a:r>
            <a:r>
              <a:rPr lang="en-US" sz="1200" i="1" dirty="0">
                <a:effectLst/>
              </a:rPr>
              <a:t>Nature</a:t>
            </a:r>
            <a:r>
              <a:rPr lang="en-US" sz="1200" i="0" dirty="0">
                <a:effectLst/>
              </a:rPr>
              <a:t>, 2017, 549, 48–53.</a:t>
            </a:r>
          </a:p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 err="1"/>
              <a:t>Estaki</a:t>
            </a:r>
            <a:r>
              <a:rPr lang="en-US" sz="1200" dirty="0"/>
              <a:t> M, et al. Cardiorespiratory fitness as a predictor of intestinal microbial diversity and distinct metagenomic functions. Microbiome. 2016, 4(1), 42.</a:t>
            </a:r>
            <a:endParaRPr lang="en-US" sz="1200" i="0" dirty="0">
              <a:effectLst/>
            </a:endParaRPr>
          </a:p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i="0" dirty="0" err="1">
                <a:effectLst/>
              </a:rPr>
              <a:t>Furusawa</a:t>
            </a:r>
            <a:r>
              <a:rPr lang="en-US" sz="1200" i="0" dirty="0">
                <a:effectLst/>
              </a:rPr>
              <a:t>, Y., Obata, Y., Fukuda, S., Endo, T.A., </a:t>
            </a:r>
            <a:r>
              <a:rPr lang="en-US" sz="1200" i="0" dirty="0" err="1">
                <a:effectLst/>
              </a:rPr>
              <a:t>Nakato</a:t>
            </a:r>
            <a:r>
              <a:rPr lang="en-US" sz="1200" i="0" dirty="0">
                <a:effectLst/>
              </a:rPr>
              <a:t>, G., Takahashi, D., Nakanishi, Y., </a:t>
            </a:r>
            <a:r>
              <a:rPr lang="en-US" sz="1200" i="0" dirty="0" err="1">
                <a:effectLst/>
              </a:rPr>
              <a:t>Uetake</a:t>
            </a:r>
            <a:r>
              <a:rPr lang="en-US" sz="1200" i="0" dirty="0">
                <a:effectLst/>
              </a:rPr>
              <a:t>, C., Kato, K., Kato, T., et al. Commensal microbe-derived butyrate induces the differentiation of colonic regulatory T cells. </a:t>
            </a:r>
            <a:r>
              <a:rPr lang="en-US" sz="1200" i="1" dirty="0">
                <a:effectLst/>
              </a:rPr>
              <a:t>Nature</a:t>
            </a:r>
            <a:r>
              <a:rPr lang="en-US" sz="1200" i="0" dirty="0">
                <a:effectLst/>
              </a:rPr>
              <a:t>, 2013, 504, 446–450.</a:t>
            </a:r>
          </a:p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Li N, et al. Correlation of gut microbiome between ASD children and mother and potential biomarkers for risk assessment. 2018, 17(1), 26-38.</a:t>
            </a:r>
            <a:endParaRPr lang="en-US" sz="1200" i="0" dirty="0">
              <a:effectLst/>
            </a:endParaRPr>
          </a:p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i="0" dirty="0" err="1">
                <a:effectLst/>
              </a:rPr>
              <a:t>Namhee</a:t>
            </a:r>
            <a:r>
              <a:rPr lang="en-US" sz="1200" i="0" dirty="0">
                <a:effectLst/>
              </a:rPr>
              <a:t> Kim, </a:t>
            </a:r>
            <a:r>
              <a:rPr lang="en-US" sz="1200" i="0" dirty="0" err="1">
                <a:effectLst/>
              </a:rPr>
              <a:t>Misun</a:t>
            </a:r>
            <a:r>
              <a:rPr lang="en-US" sz="1200" i="0" dirty="0">
                <a:effectLst/>
              </a:rPr>
              <a:t> Yun, Young Joon Oh, and </a:t>
            </a:r>
            <a:r>
              <a:rPr lang="en-US" sz="1200" i="0" dirty="0" err="1">
                <a:effectLst/>
              </a:rPr>
              <a:t>Hak</a:t>
            </a:r>
            <a:r>
              <a:rPr lang="en-US" sz="1200" i="0" dirty="0">
                <a:effectLst/>
              </a:rPr>
              <a:t>-Jong Choi. Mind-altering with the gut: Modulation of the gut-brain axis with probiotics. </a:t>
            </a:r>
            <a:r>
              <a:rPr lang="en-US" sz="1200" i="1" dirty="0">
                <a:effectLst/>
              </a:rPr>
              <a:t>Journal of Microbiology</a:t>
            </a:r>
            <a:r>
              <a:rPr lang="en-US" sz="1200" i="0" dirty="0">
                <a:effectLst/>
              </a:rPr>
              <a:t>, 2018, 56(3), 172–182.</a:t>
            </a:r>
          </a:p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Quin C, </a:t>
            </a:r>
            <a:r>
              <a:rPr lang="en-US" sz="1200" dirty="0" err="1"/>
              <a:t>Estaki</a:t>
            </a:r>
            <a:r>
              <a:rPr lang="en-US" sz="1200" dirty="0"/>
              <a:t> M, et. al. Probiotic supplementation and associated infant gut microbiome and health: a cautionary retrospective clinical composition. 2018, 8, 8283.</a:t>
            </a:r>
            <a:endParaRPr lang="en-US" sz="1200" i="0" dirty="0">
              <a:effectLst/>
            </a:endParaRPr>
          </a:p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i="0" dirty="0">
                <a:effectLst/>
              </a:rPr>
              <a:t>Sanders ME, </a:t>
            </a:r>
            <a:r>
              <a:rPr lang="en-US" sz="1200" i="0" dirty="0" err="1">
                <a:effectLst/>
              </a:rPr>
              <a:t>Guarner</a:t>
            </a:r>
            <a:r>
              <a:rPr lang="en-US" sz="1200" i="0" dirty="0">
                <a:effectLst/>
              </a:rPr>
              <a:t> F, </a:t>
            </a:r>
            <a:r>
              <a:rPr lang="en-US" sz="1200" i="0" dirty="0" err="1">
                <a:effectLst/>
              </a:rPr>
              <a:t>Guerrant</a:t>
            </a:r>
            <a:r>
              <a:rPr lang="en-US" sz="1200" i="0" dirty="0">
                <a:effectLst/>
              </a:rPr>
              <a:t> R, et al. An update on the use and investigation of probiotics in health and disease. </a:t>
            </a:r>
            <a:r>
              <a:rPr lang="en-US" sz="1200" i="1" dirty="0">
                <a:effectLst/>
              </a:rPr>
              <a:t>Gut</a:t>
            </a:r>
            <a:r>
              <a:rPr lang="en-US" sz="1200" i="0" dirty="0">
                <a:effectLst/>
              </a:rPr>
              <a:t>. 2013, 62:787-796.</a:t>
            </a:r>
          </a:p>
          <a:p>
            <a:pPr marL="285750" indent="-28575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i="0" dirty="0">
                <a:effectLst/>
              </a:rPr>
              <a:t>Timothy R. Sampson and Sarkis K. Mazmanian. Control of Brain Development, Function, and Behavior by the Microbiome. </a:t>
            </a:r>
            <a:r>
              <a:rPr lang="en-US" sz="1200" i="1" dirty="0">
                <a:effectLst/>
              </a:rPr>
              <a:t>Cell Host Microbe</a:t>
            </a:r>
            <a:r>
              <a:rPr lang="en-US" sz="1200" dirty="0"/>
              <a:t>,</a:t>
            </a:r>
            <a:r>
              <a:rPr lang="en-US" sz="1200" i="0" dirty="0">
                <a:effectLst/>
              </a:rPr>
              <a:t> 2015, 17(5), 565–576.</a:t>
            </a:r>
            <a:endParaRPr lang="en-US" sz="1200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01873421"/>
      </p:ext>
    </p:extLst>
  </p:cSld>
  <p:clrMapOvr>
    <a:masterClrMapping/>
  </p:clrMapOvr>
  <p:transition>
    <p:zoom/>
  </p:transition>
</p:sld>
</file>

<file path=ppt/theme/theme1.xml><?xml version="1.0" encoding="utf-8"?>
<a:theme xmlns:a="http://schemas.openxmlformats.org/drawingml/2006/main" name="디자인 사용자 지정">
  <a:themeElements>
    <a:clrScheme name="움직이는 텍스트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Arial">
      <a:majorFont>
        <a:latin typeface="Arial"/>
        <a:ea typeface="HY견고딕"/>
        <a:cs typeface=""/>
      </a:majorFont>
      <a:minorFont>
        <a:latin typeface="Arial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>
          <a:outerShdw blurRad="25400" dist="25400" dir="2700000" algn="tl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 prstMaterial="matte"/>
      </a:spPr>
      <a:bodyPr wrap="none" anchor="ctr">
        <a:spAutoFit/>
        <a:sp3d>
          <a:contourClr>
            <a:srgbClr val="0070C0"/>
          </a:contourClr>
        </a:sp3d>
      </a:bodyPr>
      <a:lstStyle>
        <a:defPPr>
          <a:defRPr sz="2400" b="1" dirty="0" smtClean="0">
            <a:ln w="1905"/>
            <a:gradFill>
              <a:gsLst>
                <a:gs pos="0">
                  <a:srgbClr val="112757"/>
                </a:gs>
                <a:gs pos="100000">
                  <a:schemeClr val="tx1"/>
                </a:gs>
              </a:gsLst>
              <a:lin ang="5400000" scaled="0"/>
            </a:gradFill>
            <a:effectLst>
              <a:outerShdw blurRad="25400" dist="25400" dir="2700000" algn="tl" rotWithShape="0">
                <a:prstClr val="black">
                  <a:alpha val="20000"/>
                </a:prstClr>
              </a:outerShdw>
            </a:effectLst>
            <a:latin typeface="+mj-lt"/>
            <a:ea typeface="HY헤드라인M" pitchFamily="18" charset="-127"/>
            <a:cs typeface="Arial" pitchFamily="34" charset="0"/>
          </a:defRPr>
        </a:defPPr>
      </a:lstStyle>
    </a:spDef>
    <a:txDef>
      <a:spPr>
        <a:noFill/>
      </a:spPr>
      <a:bodyPr wrap="none" rtlCol="0">
        <a:spAutoFit/>
      </a:bodyPr>
      <a:lstStyle>
        <a:defPPr>
          <a:defRPr dirty="0" smtClean="0">
            <a:latin typeface="Arial" pitchFamily="34" charset="0"/>
          </a:defRPr>
        </a:defPPr>
      </a:lstStyle>
    </a:txDef>
  </a:objectDefaults>
  <a:extraClrSchemeLst>
    <a:extraClrScheme>
      <a:clrScheme name="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5461</TotalTime>
  <Words>1895</Words>
  <Application>Microsoft Office PowerPoint</Application>
  <PresentationFormat>On-screen Show (4:3)</PresentationFormat>
  <Paragraphs>140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HY견고딕</vt:lpstr>
      <vt:lpstr>MinionPro-Regular</vt:lpstr>
      <vt:lpstr>나눔바른고딕</vt:lpstr>
      <vt:lpstr>Arial</vt:lpstr>
      <vt:lpstr>Calibri</vt:lpstr>
      <vt:lpstr>Times New Roman</vt:lpstr>
      <vt:lpstr>Wingdings</vt:lpstr>
      <vt:lpstr>디자인 사용자 지정</vt:lpstr>
      <vt:lpstr>Development of probiotics supplementation in Autism Spectrum Disorder (ASD)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Sample from infant:  Stool sample collection from the infants at approximately 1 week of age and then again monthly until 6 months of age.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Bikram Basak</dc:creator>
  <cp:lastModifiedBy>Admin1</cp:lastModifiedBy>
  <cp:revision>270</cp:revision>
  <dcterms:created xsi:type="dcterms:W3CDTF">2020-01-13T10:08:16Z</dcterms:created>
  <dcterms:modified xsi:type="dcterms:W3CDTF">2021-06-15T07:55:24Z</dcterms:modified>
</cp:coreProperties>
</file>